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277" r:id="rId4"/>
    <p:sldId id="259" r:id="rId5"/>
    <p:sldId id="257" r:id="rId6"/>
    <p:sldId id="261" r:id="rId7"/>
    <p:sldId id="278" r:id="rId8"/>
    <p:sldId id="270" r:id="rId9"/>
    <p:sldId id="273" r:id="rId10"/>
    <p:sldId id="275" r:id="rId11"/>
    <p:sldId id="271" r:id="rId12"/>
    <p:sldId id="274" r:id="rId13"/>
    <p:sldId id="272" r:id="rId1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jana Dlouhi" initials="TD" lastIdx="1" clrIdx="0">
    <p:extLst>
      <p:ext uri="{19B8F6BF-5375-455C-9EA6-DF929625EA0E}">
        <p15:presenceInfo xmlns:p15="http://schemas.microsoft.com/office/powerpoint/2012/main" userId="e32411b3a1d7ea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01" autoAdjust="0"/>
  </p:normalViewPr>
  <p:slideViewPr>
    <p:cSldViewPr snapToGrid="0">
      <p:cViewPr varScale="1">
        <p:scale>
          <a:sx n="46" d="100"/>
          <a:sy n="4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hr" dirty="0"/>
            <a:t>1. Počitaj knjigu.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hr" dirty="0"/>
            <a:t>2. Razmisli o ponašanju i postupcima likova.</a:t>
          </a: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hr" dirty="0"/>
            <a:t>3. Što ti možeš učiniti za čisti okoliš?</a:t>
          </a: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hr" dirty="0"/>
            <a:t>4.Zajedničko planiranje aktivnosti.</a:t>
          </a: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/>
      <dgm:spPr/>
      <dgm:t>
        <a:bodyPr rtlCol="0"/>
        <a:lstStyle/>
        <a:p>
          <a:pPr rtl="0"/>
          <a:r>
            <a:rPr lang="hr" dirty="0"/>
            <a:t>5. Izvođenje dogovorenih aktivnosti. </a:t>
          </a: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CA1AD44-95E2-4F6B-B305-B9CB1D1ACB86}" type="datetime1">
              <a:rPr lang="hr-HR" smtClean="0"/>
              <a:pPr algn="r" rtl="0"/>
              <a:t>15.7.2020.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BBC94F16-D17D-4C12-893A-B2BB66049A44}" type="datetime1">
              <a:rPr lang="hr-HR" smtClean="0"/>
              <a:pPr algn="r"/>
              <a:t>15.7.2020.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hr-HR" smtClean="0"/>
              <a:pPr algn="r"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31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hr-HR" smtClean="0"/>
              <a:pPr algn="r" rtl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641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B6921A-07C1-4453-99E5-1D04159F233A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C5AED0-483B-4F2E-BF9F-FEFF005497BC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0C8294-B77E-46A5-971D-2CD6D9CDF44D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FAB406-AB33-48CE-9378-A58492B30DEC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5BCC6-35ED-4983-9954-886AF61436F4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E7A79C-EFE8-4567-BA86-980C48089406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CB2635-FB57-4D64-863E-7502DCDDC449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1F61AE-F48B-44D7-9423-BC1D53D3942E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9FE39E-48A6-4018-8B1D-237A622ED41B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CE32CE-71B0-4589-AEAD-D79F105FAE5F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Zaobljeni pravoku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66C2B8-9774-483E-8A43-E13732CBCC8C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8AF0D61C-5686-4F81-A093-16939D56E69D}" type="datetime1">
              <a:rPr lang="hr-HR" smtClean="0"/>
              <a:pPr/>
              <a:t>15.7.2020.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package" Target="../embeddings/Prezentacija_programa_Microsoft_PowerPoint1.ppt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https://view.genial.ly/5eb402d36780410d57810fed/game-druzba-pere-kvrzic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ocs.google.com/forms/d/e/1FAIpQLSeW9h-Lbmu9GKFirrbF4lPm4PAUc4YObrn4UdtzCRIOp4YRUw/viewform?usp=sf_link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k1zXfdVHeR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1953" y="1399114"/>
            <a:ext cx="7171153" cy="3471569"/>
          </a:xfrm>
        </p:spPr>
        <p:txBody>
          <a:bodyPr rtlCol="0">
            <a:noAutofit/>
          </a:bodyPr>
          <a:lstStyle/>
          <a:p>
            <a:r>
              <a:rPr lang="hr-HR" sz="2200" dirty="0"/>
              <a:t>Cilj projekta je  razvijanje čitalačke pismenosti i poticanje učenika na aktivno i kritičko čitanje.  Taj cilj realizirali smo kroz : razvijanje vještina potrebnih za čitanje i uporabu informacija u svakodnevnom životu (briga za okoliš), razvijanje motivacije za prakticiranje tih vještina te razvijanje pozitivnih stavova prema knjizi, čitanju i brizi za očuvanje okoliša. Kroz metodičku razradu kreativnog pristupa radu s književnim djelima (povezivanje  i korištenje inovativnijih i integriranih pristupa (</a:t>
            </a:r>
            <a:r>
              <a:rPr lang="hr-HR" sz="2200" dirty="0" err="1"/>
              <a:t>međupredmetna</a:t>
            </a:r>
            <a:r>
              <a:rPr lang="hr-HR" sz="2200" dirty="0"/>
              <a:t> i </a:t>
            </a:r>
            <a:r>
              <a:rPr lang="hr-HR" sz="2200" dirty="0" err="1"/>
              <a:t>međurazredna</a:t>
            </a:r>
            <a:r>
              <a:rPr lang="hr-HR" sz="2200" dirty="0"/>
              <a:t> integracija) u nastavnom procesu, usavršit će se eko pristup radu te osigurati kvalitetnija i poticajnija nastava.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31848" y="791733"/>
            <a:ext cx="7091361" cy="838200"/>
          </a:xfrm>
        </p:spPr>
        <p:txBody>
          <a:bodyPr rtlCol="0">
            <a:normAutofit/>
          </a:bodyPr>
          <a:lstStyle/>
          <a:p>
            <a:pPr rtl="0"/>
            <a:r>
              <a:rPr lang="hr-HR" sz="2800" dirty="0"/>
              <a:t>KREATIVNI ČITATELJI BRINU ZA OKOLIŠ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hlinkClick r:id="" action="ppaction://ole?verb=0"/>
            <a:extLst>
              <a:ext uri="{FF2B5EF4-FFF2-40B4-BE49-F238E27FC236}">
                <a16:creationId xmlns="" xmlns:a16="http://schemas.microsoft.com/office/drawing/2014/main" id="{36964169-EE19-41B3-8132-89F3550893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95653"/>
              </p:ext>
            </p:extLst>
          </p:nvPr>
        </p:nvGraphicFramePr>
        <p:xfrm>
          <a:off x="2470439" y="1716087"/>
          <a:ext cx="6092825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resentation" r:id="rId4" imgW="5772947" imgH="3246237" progId="PowerPoint.Show.12">
                  <p:embed/>
                </p:oleObj>
              </mc:Choice>
              <mc:Fallback>
                <p:oleObj name="Presentation" r:id="rId4" imgW="5772947" imgH="3246237" progId="PowerPoint.Show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439" y="1716087"/>
                        <a:ext cx="6092825" cy="342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F35371C5-12AE-474B-BF65-13737AF4D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42" y="3797390"/>
            <a:ext cx="1905000" cy="190500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13635BA8-1E25-44EA-9DE2-454E1DE55DFE}"/>
              </a:ext>
            </a:extLst>
          </p:cNvPr>
          <p:cNvSpPr/>
          <p:nvPr/>
        </p:nvSpPr>
        <p:spPr>
          <a:xfrm>
            <a:off x="3498043" y="650078"/>
            <a:ext cx="34923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Čišćenje okoliša i branje biljaka </a:t>
            </a:r>
          </a:p>
          <a:p>
            <a:pPr algn="ctr"/>
            <a:r>
              <a:rPr lang="hr-H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 herbarij.</a:t>
            </a:r>
            <a:endParaRPr lang="hr-HR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96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CAD820-2F30-4D00-A89B-82C28C1C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563" y="0"/>
            <a:ext cx="2743201" cy="1359305"/>
          </a:xfrm>
        </p:spPr>
        <p:txBody>
          <a:bodyPr/>
          <a:lstStyle/>
          <a:p>
            <a:r>
              <a:rPr lang="hr-HR" dirty="0"/>
              <a:t>Mato Lovrak: Družba Pere Kvržice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62780BFE-2708-45CE-AEBB-9C7BFE651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8940" y="3316650"/>
            <a:ext cx="2743200" cy="1131813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Izrada eko instrumenata i pjevanje pjesme iz filma Družba Pere Kvržice.</a:t>
            </a:r>
          </a:p>
          <a:p>
            <a:r>
              <a:rPr lang="hr-HR" dirty="0"/>
              <a:t>Izrada eko vijesti prema romanu.</a:t>
            </a:r>
          </a:p>
          <a:p>
            <a:r>
              <a:rPr lang="hr-HR" dirty="0" err="1">
                <a:hlinkClick r:id="rId2"/>
              </a:rPr>
              <a:t>Pizza</a:t>
            </a:r>
            <a:r>
              <a:rPr lang="hr-HR" dirty="0">
                <a:hlinkClick r:id="rId2"/>
              </a:rPr>
              <a:t> lektira.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E2AC76E1-3734-495C-9637-06FFB8C5D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40" y="1527980"/>
            <a:ext cx="2956932" cy="166327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6345238C-0390-49E4-A47E-A5542AB97B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7" b="9374"/>
          <a:stretch/>
        </p:blipFill>
        <p:spPr>
          <a:xfrm rot="5400000">
            <a:off x="8803272" y="4319772"/>
            <a:ext cx="2434534" cy="2641923"/>
          </a:xfrm>
          <a:prstGeom prst="rect">
            <a:avLst/>
          </a:prstGeom>
        </p:spPr>
      </p:pic>
      <p:pic>
        <p:nvPicPr>
          <p:cNvPr id="5" name="Rezervirano mjesto slike 4">
            <a:extLst>
              <a:ext uri="{FF2B5EF4-FFF2-40B4-BE49-F238E27FC236}">
                <a16:creationId xmlns="" xmlns:a16="http://schemas.microsoft.com/office/drawing/2014/main" id="{33AC6B44-2A73-46B6-83C6-81B926704A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/>
      </p:pic>
      <p:sp>
        <p:nvSpPr>
          <p:cNvPr id="14" name="Pravokutnik 13">
            <a:extLst>
              <a:ext uri="{FF2B5EF4-FFF2-40B4-BE49-F238E27FC236}">
                <a16:creationId xmlns="" xmlns:a16="http://schemas.microsoft.com/office/drawing/2014/main" id="{AD5CD418-0172-48C9-A6AB-FD4C46D8B005}"/>
              </a:ext>
            </a:extLst>
          </p:cNvPr>
          <p:cNvSpPr/>
          <p:nvPr/>
        </p:nvSpPr>
        <p:spPr>
          <a:xfrm>
            <a:off x="2131563" y="5443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6"/>
              </a:rPr>
              <a:t>1FAIpQLSeW9h-Lbmu9GKFirrbF4lPm4PAUc4YObrn4UdtzCRIOp4YRUw</a:t>
            </a:r>
            <a:endParaRPr lang="hr-HR" dirty="0"/>
          </a:p>
          <a:p>
            <a:r>
              <a:rPr lang="hr-HR" dirty="0" err="1"/>
              <a:t>Samovrednovanje</a:t>
            </a:r>
            <a:r>
              <a:rPr lang="hr-HR" dirty="0"/>
              <a:t> uz pomoć Google obrasca.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78CFE91-0FF4-4F5C-AC1C-593E8EA380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6423" r="7560"/>
          <a:stretch/>
        </p:blipFill>
        <p:spPr>
          <a:xfrm rot="16200000">
            <a:off x="4832133" y="542820"/>
            <a:ext cx="1336261" cy="21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5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EF737C05-D69C-475A-B173-D8498825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5" y="3739718"/>
            <a:ext cx="3335882" cy="277649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91E4CB44-29A5-458B-803E-78E8A3CF5EE0}"/>
              </a:ext>
            </a:extLst>
          </p:cNvPr>
          <p:cNvSpPr txBox="1"/>
          <p:nvPr/>
        </p:nvSpPr>
        <p:spPr>
          <a:xfrm>
            <a:off x="905163" y="526474"/>
            <a:ext cx="96427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r-HR" sz="2800" dirty="0"/>
              <a:t>Nakon pročitanih djela i mi smo se odlučili pomoći životinjama očistiti šumu. Kao složna družba krenuli smo u čišćenje divljih odlagališta otpada. Ne želimo da na naš planet bude </a:t>
            </a:r>
            <a:r>
              <a:rPr lang="hr-HR" sz="2800" dirty="0" err="1"/>
              <a:t>Zmaz</a:t>
            </a:r>
            <a:r>
              <a:rPr lang="hr-HR" sz="2800" dirty="0"/>
              <a:t>. Sudjelujemo u humanitarnoj akciji prikupljanja plastičnih čepova za skupe lijekove oboljelih od </a:t>
            </a:r>
            <a:r>
              <a:rPr lang="hr-HR" sz="2800" dirty="0" err="1"/>
              <a:t>leukoma</a:t>
            </a:r>
            <a:r>
              <a:rPr lang="hr-HR" sz="2800" dirty="0"/>
              <a:t>. Skupljamo i stare baterije. Razvrstavamo papir, plastiku i kompost.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9696C332-91CA-4870-B26B-282763E74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5" t="55470"/>
          <a:stretch/>
        </p:blipFill>
        <p:spPr>
          <a:xfrm>
            <a:off x="4316425" y="4240196"/>
            <a:ext cx="3559149" cy="17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9CD6ACE-A4AB-4704-9ADB-678AB6C8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810" y="190959"/>
            <a:ext cx="9507984" cy="999405"/>
          </a:xfrm>
        </p:spPr>
        <p:txBody>
          <a:bodyPr>
            <a:normAutofit/>
          </a:bodyPr>
          <a:lstStyle/>
          <a:p>
            <a:r>
              <a:rPr lang="hr-HR" sz="4400" dirty="0"/>
              <a:t>Čovjek – uzrok i rješenje problema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4C9B98E7-78B3-4BD4-BBB3-122FEA2D5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68433" y="2342595"/>
            <a:ext cx="2743200" cy="3445646"/>
          </a:xfrm>
        </p:spPr>
        <p:txBody>
          <a:bodyPr/>
          <a:lstStyle/>
          <a:p>
            <a:r>
              <a:rPr lang="hr-HR" dirty="0"/>
              <a:t>Kazalištem sjena prikazali smo na što sve čovjek negativno djeluje na planetu Zemlji.</a:t>
            </a:r>
          </a:p>
          <a:p>
            <a:endParaRPr lang="hr-HR" dirty="0"/>
          </a:p>
          <a:p>
            <a:r>
              <a:rPr lang="hr-HR" dirty="0"/>
              <a:t>Poruka našeg rada je pružite ruke jedni drugima i stvarajte bolje mjesto za život.</a:t>
            </a:r>
          </a:p>
          <a:p>
            <a:endParaRPr lang="hr-HR" dirty="0"/>
          </a:p>
          <a:p>
            <a:r>
              <a:rPr lang="hr-HR" dirty="0"/>
              <a:t>Kroz sve aktivnosti mi smo se vodili ovom porukom, čitali književna djela, čistili i uređivali okoliš i kreativno stvarali bolje mjesto za učenje u našoj školi i sredini u kojoj živimo.</a:t>
            </a:r>
          </a:p>
        </p:txBody>
      </p:sp>
      <p:pic>
        <p:nvPicPr>
          <p:cNvPr id="7" name="Mrežni medijski sadržaji 6">
            <a:hlinkClick r:id="" action="ppaction://media"/>
            <a:extLst>
              <a:ext uri="{FF2B5EF4-FFF2-40B4-BE49-F238E27FC236}">
                <a16:creationId xmlns="" xmlns:a16="http://schemas.microsoft.com/office/drawing/2014/main" id="{354AF528-AF7C-43E6-B4FB-1C69679062F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8592" y="1949018"/>
            <a:ext cx="5262156" cy="295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0685EABB-0220-4DFD-AAE5-7DF85E14151B}"/>
              </a:ext>
            </a:extLst>
          </p:cNvPr>
          <p:cNvSpPr txBox="1"/>
          <p:nvPr/>
        </p:nvSpPr>
        <p:spPr>
          <a:xfrm>
            <a:off x="1019175" y="762000"/>
            <a:ext cx="94964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ISHODI:</a:t>
            </a:r>
          </a:p>
          <a:p>
            <a:endParaRPr lang="hr-HR" dirty="0"/>
          </a:p>
          <a:p>
            <a:r>
              <a:rPr lang="hr-HR" sz="1200" dirty="0"/>
              <a:t>OŠ HJ A.1.1. Učenik razgovara i govori u skladu s jezičnim razvojem izražavajući svoje potrebe, misli i osjećaje.</a:t>
            </a:r>
          </a:p>
          <a:p>
            <a:r>
              <a:rPr lang="hr-HR" sz="1200" dirty="0"/>
              <a:t>OŠ HJ A.1.5. Učenik upotrebljava riječi, sintagme i rečenice u točnome značenju u uobičajenim komunikacijskim situacijama.</a:t>
            </a:r>
          </a:p>
          <a:p>
            <a:r>
              <a:rPr lang="hr-HR" sz="1200" dirty="0"/>
              <a:t>OŠ HJ B.1.1. Učenik izražava svoja zapažanja, misli i osjećaje nakon slušanja/čitanja književnoga teksta i povezuje s vlastitim iskustvom.</a:t>
            </a:r>
          </a:p>
          <a:p>
            <a:r>
              <a:rPr lang="hr-HR" sz="1200" dirty="0"/>
              <a:t>OŠ HJ B.1.2. Učenik sluša/čita književni tekst, izražava o čemu tekst govori i prepoznaje književne tekstove prema obliku u skladu s jezičnim razvojem i dobi.</a:t>
            </a:r>
          </a:p>
          <a:p>
            <a:r>
              <a:rPr lang="hr-HR" sz="1200" dirty="0"/>
              <a:t>OŠ HJ B.4.1. Učenik izražava doživljaj književnoga teksta u skladu s vlastitim čitateljskim iskustvom.</a:t>
            </a:r>
          </a:p>
          <a:p>
            <a:r>
              <a:rPr lang="hr-HR" sz="1200" dirty="0"/>
              <a:t>OŠ HJ C.4.1. Učenik izdvaja važne podatke koristeći se različitim izvorima primjerenima dobi.</a:t>
            </a:r>
          </a:p>
          <a:p>
            <a:endParaRPr lang="hr-HR" sz="1200" dirty="0"/>
          </a:p>
          <a:p>
            <a:r>
              <a:rPr lang="hr-HR" sz="1200" dirty="0"/>
              <a:t>PID OŠ B.1.1. Učenik uspoređuje promjene u prirodi i opisuje važnost brige za prirodu i osobno zdravlje.</a:t>
            </a:r>
          </a:p>
          <a:p>
            <a:r>
              <a:rPr lang="hr-HR" sz="1200" dirty="0"/>
              <a:t>PID OŠ C.1.2. Učenik uspoređuje ulogu i utjecaj prava, pravila i dužnosti na pojedinca i zajednicu te preuzima odgovornost za svoje postupke</a:t>
            </a:r>
          </a:p>
          <a:p>
            <a:r>
              <a:rPr lang="hr-HR" sz="1200" dirty="0"/>
              <a:t>PID OŠ A.B.C.D. 1.1. Učenik uz usmjeravanje opisuje i predstavlja rezultate promatranja prirode, prirodnih ili društvenih pojava u neposrednome okružju i koristi se različitim izvorima informacija.</a:t>
            </a:r>
          </a:p>
          <a:p>
            <a:r>
              <a:rPr lang="hr-HR" sz="1200" dirty="0"/>
              <a:t>PID OŠ B.4.1. PID OŠ A.B.C.D.4.1. PID OŠ A.B.C.D.4.1.</a:t>
            </a:r>
          </a:p>
          <a:p>
            <a:r>
              <a:rPr lang="hr-HR" sz="1200" dirty="0"/>
              <a:t>Učenik uz usmjeravanje objašnjava rezultate vlastitih istraživanja prirode, prirodnih i/ili društvenih pojava i/ili različitih izvora informacija.</a:t>
            </a:r>
          </a:p>
          <a:p>
            <a:r>
              <a:rPr lang="hr-HR" sz="1200" dirty="0"/>
              <a:t>Učenik uz usmjeravanje objašnjava rezultate vlastitih istraživanja prirode, prirodnih i/ili društvenih pojava i/ili različitih izvora informacija.</a:t>
            </a:r>
          </a:p>
          <a:p>
            <a:r>
              <a:rPr lang="hr-HR" sz="1200" dirty="0"/>
              <a:t>Učenik vrednuje važnost odgovornoga odnosa prema sebi, drugima i prirodi.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483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8F431828-C005-4CE4-993C-794CAD8DEA2B}"/>
              </a:ext>
            </a:extLst>
          </p:cNvPr>
          <p:cNvSpPr txBox="1"/>
          <p:nvPr/>
        </p:nvSpPr>
        <p:spPr>
          <a:xfrm>
            <a:off x="819149" y="542925"/>
            <a:ext cx="115062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ODGOJNO OBRAZOVNA OČEKIVANJA: </a:t>
            </a:r>
          </a:p>
          <a:p>
            <a:endParaRPr lang="hr-HR" dirty="0"/>
          </a:p>
          <a:p>
            <a:r>
              <a:rPr lang="hr-HR" sz="1200" dirty="0" err="1"/>
              <a:t>osr</a:t>
            </a:r>
            <a:r>
              <a:rPr lang="hr-HR" sz="1200" dirty="0"/>
              <a:t> A.1.4. Razvija radne navike.</a:t>
            </a:r>
          </a:p>
          <a:p>
            <a:r>
              <a:rPr lang="hr-HR" sz="1200" dirty="0" err="1"/>
              <a:t>osr</a:t>
            </a:r>
            <a:r>
              <a:rPr lang="hr-HR" sz="1200" dirty="0"/>
              <a:t> B.1.1. Prepoznaje i uvažava potrebe i osjećaje drugih. </a:t>
            </a:r>
          </a:p>
          <a:p>
            <a:r>
              <a:rPr lang="hr-HR" sz="1200" dirty="0" err="1"/>
              <a:t>osr</a:t>
            </a:r>
            <a:r>
              <a:rPr lang="hr-HR" sz="1200" dirty="0"/>
              <a:t> B.1.2. Razvija komunikacijske kompetencije.</a:t>
            </a:r>
          </a:p>
          <a:p>
            <a:r>
              <a:rPr lang="hr-HR" sz="1200" dirty="0" err="1"/>
              <a:t>osr</a:t>
            </a:r>
            <a:r>
              <a:rPr lang="hr-HR" sz="1200" dirty="0"/>
              <a:t> C.1.3. Pridonosi skupini. 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dirty="0"/>
              <a:t>A.1.3. Opisuje načine održavanja i primjenu osobne higijene i higijene okoline. </a:t>
            </a:r>
          </a:p>
          <a:p>
            <a:r>
              <a:rPr lang="hr-HR" sz="1200" dirty="0"/>
              <a:t>B.1.1.A Razlikuje primjereno od neprimjerenog ponašanja. </a:t>
            </a:r>
          </a:p>
          <a:p>
            <a:endParaRPr lang="hr-HR" sz="1200" dirty="0"/>
          </a:p>
          <a:p>
            <a:r>
              <a:rPr lang="hr-HR" sz="1200" dirty="0"/>
              <a:t>pod A.1.1. Primjenjuje inovativna i kreativna rješenja.</a:t>
            </a:r>
          </a:p>
          <a:p>
            <a:endParaRPr lang="hr-HR" sz="1200" dirty="0"/>
          </a:p>
          <a:p>
            <a:r>
              <a:rPr lang="hr-HR" sz="1200" dirty="0" err="1"/>
              <a:t>ikt</a:t>
            </a:r>
            <a:r>
              <a:rPr lang="hr-HR" sz="1200" dirty="0"/>
              <a:t> A.1.2. Učenik se uz pomoć učitelja koristi odabranim uređajima i programima.</a:t>
            </a:r>
          </a:p>
          <a:p>
            <a:endParaRPr lang="hr-HR" sz="1200" dirty="0"/>
          </a:p>
          <a:p>
            <a:r>
              <a:rPr lang="hr-HR" sz="1200" dirty="0" err="1"/>
              <a:t>uku</a:t>
            </a:r>
            <a:r>
              <a:rPr lang="hr-HR" sz="1200" dirty="0"/>
              <a:t> A.1.3. Učenik spontano i kreativno oblikuje i izražava svoje misli i osjećaje pri učenju i rješavanju problema. </a:t>
            </a:r>
          </a:p>
          <a:p>
            <a:r>
              <a:rPr lang="hr-HR" sz="1200" dirty="0" err="1"/>
              <a:t>uku</a:t>
            </a:r>
            <a:r>
              <a:rPr lang="hr-HR" sz="1200" dirty="0"/>
              <a:t> A.1.4. Učenik oblikuje i izražava svoje misli i osjećaje.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dirty="0" err="1"/>
              <a:t>goo</a:t>
            </a:r>
            <a:r>
              <a:rPr lang="hr-HR" sz="1200" dirty="0"/>
              <a:t> C.4.1. Aktivno se uključuje u razvoj zajednice.</a:t>
            </a:r>
          </a:p>
          <a:p>
            <a:r>
              <a:rPr lang="hr-HR" sz="1200" dirty="0" err="1"/>
              <a:t>Goo</a:t>
            </a:r>
            <a:r>
              <a:rPr lang="hr-HR" sz="1200" dirty="0"/>
              <a:t> C4.2. Dobrovoljno sudjeluje u društveno korisnom radu.</a:t>
            </a:r>
          </a:p>
          <a:p>
            <a:endParaRPr lang="hr-HR" sz="1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007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KREATIVNIM ČITANJEM DO ČISTOG OKOLIŠA</a:t>
            </a:r>
          </a:p>
        </p:txBody>
      </p:sp>
      <p:graphicFrame>
        <p:nvGraphicFramePr>
          <p:cNvPr id="15" name="Rezervirano mjesto za sadržaj 14" descr="Dijagram slijeda koraka na kojem se prikazuje uzlazni slijed od 5 korak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180768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Nevenka </a:t>
            </a:r>
            <a:r>
              <a:rPr lang="hr-HR" dirty="0" err="1"/>
              <a:t>Videk</a:t>
            </a:r>
            <a:r>
              <a:rPr lang="hr-HR" dirty="0"/>
              <a:t>: Pismo iz </a:t>
            </a:r>
            <a:r>
              <a:rPr lang="hr-HR" dirty="0" err="1"/>
              <a:t>Zelengrada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r-HR" dirty="0"/>
              <a:t>Uređenje zapuštenog zemljišta iza škole</a:t>
            </a:r>
          </a:p>
          <a:p>
            <a:pPr rtl="0"/>
            <a:r>
              <a:rPr lang="hr-HR" dirty="0"/>
              <a:t>Sadnja cvijeća</a:t>
            </a:r>
          </a:p>
          <a:p>
            <a:pPr marL="45720" indent="0" rtl="0">
              <a:buNone/>
            </a:pPr>
            <a:endParaRPr lang="hr-HR" dirty="0"/>
          </a:p>
          <a:p>
            <a:pPr marL="45720" indent="0" rtl="0">
              <a:buNone/>
            </a:pP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619A2037-AE21-4DB2-A949-5E2708500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35" y="2515432"/>
            <a:ext cx="3343852" cy="290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30578B5A-2666-4B66-865B-164680D5B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84" y="2515432"/>
            <a:ext cx="3823214" cy="290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0835623">
            <a:off x="8544650" y="2438627"/>
            <a:ext cx="2743201" cy="444905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/>
              <a:t>Radionica razvrstavanja otpada. 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8420363" y="3702034"/>
            <a:ext cx="2743200" cy="1131813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hr-HR" dirty="0"/>
              <a:t>Zajednički rad od starog papira mozaik svih učenika.</a:t>
            </a:r>
          </a:p>
          <a:p>
            <a:pPr marL="285750" indent="-285750" rtl="0">
              <a:buFontTx/>
              <a:buChar char="-"/>
            </a:pP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82C47C3C-DB44-4DAE-9CD8-D1D3EF0F7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9757">
            <a:off x="9689576" y="3967182"/>
            <a:ext cx="1784999" cy="2379999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="" xmlns:a16="http://schemas.microsoft.com/office/drawing/2014/main" id="{14C21368-87E7-4A2E-820A-387EBF8DC736}"/>
              </a:ext>
            </a:extLst>
          </p:cNvPr>
          <p:cNvSpPr/>
          <p:nvPr/>
        </p:nvSpPr>
        <p:spPr>
          <a:xfrm>
            <a:off x="8037512" y="109577"/>
            <a:ext cx="24798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Kostimirani u likove iz priče čistimo šumu i potok.</a:t>
            </a:r>
          </a:p>
        </p:txBody>
      </p:sp>
      <p:pic>
        <p:nvPicPr>
          <p:cNvPr id="9" name="Rezervirano mjesto slike 8">
            <a:extLst>
              <a:ext uri="{FF2B5EF4-FFF2-40B4-BE49-F238E27FC236}">
                <a16:creationId xmlns="" xmlns:a16="http://schemas.microsoft.com/office/drawing/2014/main" id="{F092E91F-E9D2-4E02-A7C5-9790B3776B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D6CDE27A-56B9-4FEB-9477-1E8A589BA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527" y="532771"/>
            <a:ext cx="5364945" cy="56149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Ravni poveznik 4">
            <a:extLst>
              <a:ext uri="{FF2B5EF4-FFF2-40B4-BE49-F238E27FC236}">
                <a16:creationId xmlns="" xmlns:a16="http://schemas.microsoft.com/office/drawing/2014/main" id="{B7F0FAAE-2022-4407-BABB-9B6C21415B2C}"/>
              </a:ext>
            </a:extLst>
          </p:cNvPr>
          <p:cNvCxnSpPr/>
          <p:nvPr/>
        </p:nvCxnSpPr>
        <p:spPr>
          <a:xfrm>
            <a:off x="8778472" y="1207363"/>
            <a:ext cx="0" cy="4820575"/>
          </a:xfrm>
          <a:prstGeom prst="lin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77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82CD0AE-A368-44A3-8FFD-D5AAD9B0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390" y="1672568"/>
            <a:ext cx="2743201" cy="950933"/>
          </a:xfrm>
        </p:spPr>
        <p:txBody>
          <a:bodyPr/>
          <a:lstStyle/>
          <a:p>
            <a:r>
              <a:rPr lang="hr-HR" dirty="0"/>
              <a:t>Hrvoje Hitrec: Eko </a:t>
            </a:r>
            <a:r>
              <a:rPr lang="hr-HR" dirty="0" err="1"/>
              <a:t>Eko</a:t>
            </a:r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6B1ACC10-01F2-4E49-9720-9F205FC53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94391" y="3146873"/>
            <a:ext cx="2743200" cy="2038559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hr-HR" sz="2000" dirty="0"/>
              <a:t>Izrada likova iz romana od otpadnih materijala. Postavljanje i prepoznavanje likova na Lino platnu.</a:t>
            </a:r>
          </a:p>
        </p:txBody>
      </p:sp>
      <p:pic>
        <p:nvPicPr>
          <p:cNvPr id="10" name="Rezervirano mjesto slike 9">
            <a:extLst>
              <a:ext uri="{FF2B5EF4-FFF2-40B4-BE49-F238E27FC236}">
                <a16:creationId xmlns="" xmlns:a16="http://schemas.microsoft.com/office/drawing/2014/main" id="{8537C1E1-0F88-4096-9151-5FE352A3D3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9" b="20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05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8DBEF01C-8BAB-4773-907F-18CD37FB1737}"/>
              </a:ext>
            </a:extLst>
          </p:cNvPr>
          <p:cNvSpPr/>
          <p:nvPr/>
        </p:nvSpPr>
        <p:spPr>
          <a:xfrm>
            <a:off x="2387990" y="510462"/>
            <a:ext cx="71758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 PLANETA ZEMLJE</a:t>
            </a:r>
          </a:p>
          <a:p>
            <a:pPr algn="ctr"/>
            <a:endParaRPr lang="hr-H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FFE67781-87AC-469F-9295-1A542773292C}"/>
              </a:ext>
            </a:extLst>
          </p:cNvPr>
          <p:cNvSpPr/>
          <p:nvPr/>
        </p:nvSpPr>
        <p:spPr>
          <a:xfrm>
            <a:off x="7362355" y="1531522"/>
            <a:ext cx="37972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Dijarama</a:t>
            </a:r>
            <a:endParaRPr lang="hr-H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hr-H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Zahvalnica Zemlji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6481B297-E8BE-4AF8-BF2A-FB9F030B08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7" r="-351" b="12180"/>
          <a:stretch/>
        </p:blipFill>
        <p:spPr>
          <a:xfrm>
            <a:off x="889589" y="3026868"/>
            <a:ext cx="2392218" cy="360196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E306F586-69CF-4BD6-9504-3D998C355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48" y="3907329"/>
            <a:ext cx="4037535" cy="230493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D7C04498-204F-487D-9F88-1B950C7373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9"/>
          <a:stretch/>
        </p:blipFill>
        <p:spPr>
          <a:xfrm>
            <a:off x="8949362" y="2952957"/>
            <a:ext cx="2210251" cy="367587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7CD6CA6D-E847-4367-8DFC-13F7DF38E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58" y="1713924"/>
            <a:ext cx="1905000" cy="190500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EB2F9A0F-8A4C-4BB2-AEE8-8F9009258EEA}"/>
              </a:ext>
            </a:extLst>
          </p:cNvPr>
          <p:cNvSpPr/>
          <p:nvPr/>
        </p:nvSpPr>
        <p:spPr>
          <a:xfrm>
            <a:off x="1297565" y="1851988"/>
            <a:ext cx="157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Plakati</a:t>
            </a:r>
          </a:p>
        </p:txBody>
      </p:sp>
    </p:spTree>
    <p:extLst>
      <p:ext uri="{BB962C8B-B14F-4D97-AF65-F5344CB8AC3E}">
        <p14:creationId xmlns:p14="http://schemas.microsoft.com/office/powerpoint/2010/main" val="479205791"/>
      </p:ext>
    </p:extLst>
  </p:cSld>
  <p:clrMapOvr>
    <a:masterClrMapping/>
  </p:clrMapOvr>
</p:sld>
</file>

<file path=ppt/theme/theme1.xml><?xml version="1.0" encoding="utf-8"?>
<a:theme xmlns:a="http://schemas.openxmlformats.org/drawingml/2006/main" name="Zaigrana djeca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0_TF03461883_TF03461883" id="{B99EA0A4-E83D-4D0B-957D-569440EE7EB1}" vid="{F567531B-6938-40A7-A9CE-38645073C0A8}"/>
    </a:ext>
  </a:extLst>
</a:theme>
</file>

<file path=ppt/theme/theme2.xml><?xml version="1.0" encoding="utf-8"?>
<a:theme xmlns:a="http://schemas.openxmlformats.org/drawingml/2006/main" name="Tema sustav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 motivom zaigrane djece (strip-ilustracija, široki zaslon)</Template>
  <TotalTime>10355</TotalTime>
  <Words>671</Words>
  <Application>Microsoft Office PowerPoint</Application>
  <PresentationFormat>Široki zaslon</PresentationFormat>
  <Paragraphs>76</Paragraphs>
  <Slides>13</Slides>
  <Notes>4</Notes>
  <HiddenSlides>0</HiddenSlides>
  <MMClips>1</MMClips>
  <ScaleCrop>false</ScaleCrop>
  <HeadingPairs>
    <vt:vector size="8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Euphemia</vt:lpstr>
      <vt:lpstr>Wingdings</vt:lpstr>
      <vt:lpstr>Zaigrana djeca 16 x 9</vt:lpstr>
      <vt:lpstr>Presentation</vt:lpstr>
      <vt:lpstr>Cilj projekta je  razvijanje čitalačke pismenosti i poticanje učenika na aktivno i kritičko čitanje.  Taj cilj realizirali smo kroz : razvijanje vještina potrebnih za čitanje i uporabu informacija u svakodnevnom životu (briga za okoliš), razvijanje motivacije za prakticiranje tih vještina te razvijanje pozitivnih stavova prema knjizi, čitanju i brizi za očuvanje okoliša. Kroz metodičku razradu kreativnog pristupa radu s književnim djelima (povezivanje  i korištenje inovativnijih i integriranih pristupa (međupredmetna i međurazredna integracija) u nastavnom procesu, usavršit će se eko pristup radu te osigurati kvalitetnija i poticajnija nastava. </vt:lpstr>
      <vt:lpstr>PowerPointova prezentacija</vt:lpstr>
      <vt:lpstr>PowerPointova prezentacija</vt:lpstr>
      <vt:lpstr>KREATIVNIM ČITANJEM DO ČISTOG OKOLIŠA</vt:lpstr>
      <vt:lpstr>Nevenka Videk: Pismo iz Zelengrada</vt:lpstr>
      <vt:lpstr>Radionica razvrstavanja otpada. </vt:lpstr>
      <vt:lpstr>PowerPointova prezentacija</vt:lpstr>
      <vt:lpstr>Hrvoje Hitrec: Eko Eko</vt:lpstr>
      <vt:lpstr>PowerPointova prezentacija</vt:lpstr>
      <vt:lpstr>PowerPointova prezentacija</vt:lpstr>
      <vt:lpstr>Mato Lovrak: Družba Pere Kvržice</vt:lpstr>
      <vt:lpstr>PowerPointova prezentacija</vt:lpstr>
      <vt:lpstr>Čovjek – uzrok i rješenje problema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Izgled naslova</dc:title>
  <dc:creator>Tatjana Dlouhi</dc:creator>
  <cp:lastModifiedBy>Korisnik</cp:lastModifiedBy>
  <cp:revision>31</cp:revision>
  <dcterms:created xsi:type="dcterms:W3CDTF">2020-06-02T14:18:22Z</dcterms:created>
  <dcterms:modified xsi:type="dcterms:W3CDTF">2020-07-15T12:08:29Z</dcterms:modified>
</cp:coreProperties>
</file>