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86" r:id="rId5"/>
    <p:sldId id="259" r:id="rId6"/>
    <p:sldId id="261" r:id="rId7"/>
    <p:sldId id="260" r:id="rId8"/>
    <p:sldId id="262" r:id="rId9"/>
    <p:sldId id="267" r:id="rId10"/>
    <p:sldId id="264" r:id="rId11"/>
    <p:sldId id="265" r:id="rId12"/>
    <p:sldId id="289" r:id="rId13"/>
    <p:sldId id="266" r:id="rId14"/>
    <p:sldId id="268" r:id="rId15"/>
    <p:sldId id="269" r:id="rId16"/>
    <p:sldId id="290" r:id="rId17"/>
    <p:sldId id="272" r:id="rId18"/>
    <p:sldId id="271" r:id="rId19"/>
    <p:sldId id="273" r:id="rId20"/>
    <p:sldId id="291" r:id="rId21"/>
    <p:sldId id="274" r:id="rId22"/>
    <p:sldId id="275" r:id="rId23"/>
    <p:sldId id="276" r:id="rId24"/>
    <p:sldId id="287" r:id="rId25"/>
    <p:sldId id="288" r:id="rId26"/>
    <p:sldId id="278" r:id="rId27"/>
    <p:sldId id="279" r:id="rId28"/>
    <p:sldId id="280" r:id="rId29"/>
    <p:sldId id="281" r:id="rId30"/>
    <p:sldId id="294" r:id="rId31"/>
    <p:sldId id="282" r:id="rId32"/>
    <p:sldId id="293" r:id="rId33"/>
    <p:sldId id="292" r:id="rId34"/>
    <p:sldId id="284" r:id="rId35"/>
    <p:sldId id="295" r:id="rId36"/>
    <p:sldId id="285" r:id="rId3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965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8378C63-C11C-445E-8B4D-1C04B976B8C6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AB5E4F6-9EE6-4CEF-921D-0A3847664A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8C63-C11C-445E-8B4D-1C04B976B8C6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E4F6-9EE6-4CEF-921D-0A3847664A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D8378C63-C11C-445E-8B4D-1C04B976B8C6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AB5E4F6-9EE6-4CEF-921D-0A3847664A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8C63-C11C-445E-8B4D-1C04B976B8C6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E4F6-9EE6-4CEF-921D-0A3847664A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378C63-C11C-445E-8B4D-1C04B976B8C6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8AB5E4F6-9EE6-4CEF-921D-0A3847664A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8C63-C11C-445E-8B4D-1C04B976B8C6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E4F6-9EE6-4CEF-921D-0A3847664A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8C63-C11C-445E-8B4D-1C04B976B8C6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E4F6-9EE6-4CEF-921D-0A3847664A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8C63-C11C-445E-8B4D-1C04B976B8C6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E4F6-9EE6-4CEF-921D-0A3847664A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378C63-C11C-445E-8B4D-1C04B976B8C6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E4F6-9EE6-4CEF-921D-0A3847664A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8C63-C11C-445E-8B4D-1C04B976B8C6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E4F6-9EE6-4CEF-921D-0A3847664A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8C63-C11C-445E-8B4D-1C04B976B8C6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E4F6-9EE6-4CEF-921D-0A3847664A0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8378C63-C11C-445E-8B4D-1C04B976B8C6}" type="datetimeFigureOut">
              <a:rPr lang="hr-HR" smtClean="0"/>
              <a:pPr/>
              <a:t>31.3.2021.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AB5E4F6-9EE6-4CEF-921D-0A3847664A0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Ispiši stranice koje pomiču granice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hr-HR" dirty="0" smtClean="0"/>
              <a:t>Osnovna škola Čavle</a:t>
            </a:r>
          </a:p>
          <a:p>
            <a:pPr algn="ctr"/>
            <a:r>
              <a:rPr lang="hr-HR" dirty="0" smtClean="0"/>
              <a:t>Kreativna radionica 3.c i</a:t>
            </a:r>
          </a:p>
          <a:p>
            <a:pPr algn="ctr"/>
            <a:r>
              <a:rPr lang="hr-HR" dirty="0"/>
              <a:t>u</a:t>
            </a:r>
            <a:r>
              <a:rPr lang="hr-HR" dirty="0" smtClean="0"/>
              <a:t>čiteljica </a:t>
            </a:r>
            <a:r>
              <a:rPr lang="hr-HR" dirty="0" err="1" smtClean="0"/>
              <a:t>Đeni</a:t>
            </a:r>
            <a:r>
              <a:rPr lang="hr-HR" dirty="0" smtClean="0"/>
              <a:t> </a:t>
            </a:r>
            <a:r>
              <a:rPr lang="hr-HR" dirty="0" err="1" smtClean="0"/>
              <a:t>Kunsek</a:t>
            </a:r>
            <a:endParaRPr lang="hr-HR" dirty="0" smtClean="0"/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41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3"/>
    </mc:Choice>
    <mc:Fallback xmlns="">
      <p:transition spd="slow" advTm="666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7354"/>
            <a:ext cx="3521075" cy="30716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Snaha otresita, jezičava i zlobna, a sin se samo smije, ne želi se zamjeriti ženi.</a:t>
            </a:r>
          </a:p>
          <a:p>
            <a:pPr marL="0" indent="0">
              <a:buNone/>
            </a:pPr>
            <a:r>
              <a:rPr lang="hr-HR" sz="2000" dirty="0" smtClean="0"/>
              <a:t>Jednog dana snaha me potjera na liticu po snijeg da se jutrom umiva.</a:t>
            </a:r>
          </a:p>
          <a:p>
            <a:pPr>
              <a:buFontTx/>
              <a:buChar char="-"/>
            </a:pPr>
            <a:r>
              <a:rPr lang="hr-HR" sz="2000" dirty="0" smtClean="0"/>
              <a:t>Bako ne budali, snijega mi donesi brzo i pazi da se putem ne otopi!</a:t>
            </a:r>
          </a:p>
          <a:p>
            <a:pPr marL="0" indent="0">
              <a:buNone/>
            </a:pPr>
            <a:r>
              <a:rPr lang="hr-HR" sz="2000" dirty="0" smtClean="0"/>
              <a:t>Na te riječi sin se slatko nasmije da ugodi svojoj ženi.</a:t>
            </a:r>
          </a:p>
        </p:txBody>
      </p:sp>
    </p:spTree>
    <p:extLst>
      <p:ext uri="{BB962C8B-B14F-4D97-AF65-F5344CB8AC3E}">
        <p14:creationId xmlns:p14="http://schemas.microsoft.com/office/powerpoint/2010/main" val="28858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38"/>
    </mc:Choice>
    <mc:Fallback xmlns="">
      <p:transition spd="slow" advTm="2933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11430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Života mi nije bilo žao. na liticu sam se popela . Kući sam snijega donijela.</a:t>
            </a:r>
            <a:endParaRPr lang="hr-HR" sz="24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15" y="1609725"/>
            <a:ext cx="3160170" cy="4846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136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3"/>
    </mc:Choice>
    <mc:Fallback xmlns="">
      <p:transition spd="slow" advTm="850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/>
              <a:t>Drugoga dana zapovijedi mi snaha da joj šarana iz zaleđenog jezera za ručak donesem.</a:t>
            </a:r>
          </a:p>
          <a:p>
            <a:pPr marL="0" indent="0">
              <a:buNone/>
            </a:pPr>
            <a:r>
              <a:rPr lang="hr-HR" sz="2000" dirty="0" smtClean="0"/>
              <a:t>Ako i propadnem u rupu, neće biti štete, uz to zlobno doda.</a:t>
            </a:r>
          </a:p>
          <a:p>
            <a:pPr marL="0" indent="0">
              <a:buNone/>
            </a:pPr>
            <a:r>
              <a:rPr lang="hr-HR" sz="2000" dirty="0" smtClean="0"/>
              <a:t>I opet se sin slatko nasmije na te riječi.</a:t>
            </a:r>
          </a:p>
          <a:p>
            <a:pPr marL="0" indent="0">
              <a:buNone/>
            </a:pPr>
            <a:r>
              <a:rPr lang="hr-HR" sz="2000" dirty="0" smtClean="0"/>
              <a:t>Srce me steže, suze same niz obraze teku … tužna kroz snijeg koračam.</a:t>
            </a:r>
          </a:p>
          <a:p>
            <a:pPr marL="0" indent="0">
              <a:buNone/>
            </a:pPr>
            <a:r>
              <a:rPr lang="hr-HR" sz="2000" dirty="0" smtClean="0"/>
              <a:t>Bolje da poginem, nego nesretna uz sina da živim!</a:t>
            </a:r>
          </a:p>
          <a:p>
            <a:pPr marL="0" indent="0">
              <a:buNone/>
            </a:pPr>
            <a:r>
              <a:rPr lang="hr-HR" sz="2000" dirty="0" smtClean="0"/>
              <a:t>Led pucketa … Nije još došlo moje vrijeme i sreća mi se nasmiješi.</a:t>
            </a:r>
          </a:p>
          <a:p>
            <a:pPr marL="0" indent="0">
              <a:buNone/>
            </a:pPr>
            <a:r>
              <a:rPr lang="hr-HR" sz="2000" dirty="0" smtClean="0"/>
              <a:t>Proletje orao noseći ribu. Omakne mu se riba i padne pred mene.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21061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43"/>
    </mc:Choice>
    <mc:Fallback xmlns="">
      <p:transition spd="slow" advTm="4044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Uzela sam ribu i sretna je odnijela snasi.</a:t>
            </a:r>
            <a:endParaRPr lang="hr-HR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7235"/>
            <a:ext cx="3521075" cy="3071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057291"/>
            <a:ext cx="3521075" cy="36117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45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8"/>
    </mc:Choice>
    <mc:Fallback xmlns="">
      <p:transition spd="slow" advTm="524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7003"/>
            <a:ext cx="3521075" cy="29723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2400" dirty="0" smtClean="0"/>
              <a:t>Trećeg dana snaha me potjerala na ciču zimu kad sam htjela pokrpati sinu košulju.</a:t>
            </a:r>
          </a:p>
          <a:p>
            <a:pPr marL="0" indent="0">
              <a:buNone/>
            </a:pPr>
            <a:r>
              <a:rPr lang="hr-HR" sz="2400" dirty="0" smtClean="0"/>
              <a:t>To mi posve rastuži srce.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8621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8"/>
    </mc:Choice>
    <mc:Fallback xmlns="">
      <p:transition spd="slow" advTm="1072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2644"/>
            <a:ext cx="3521075" cy="3521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Uto mi priđe ubogo djevojče s razderanim rukavom, milo i nasmijano.</a:t>
            </a:r>
          </a:p>
          <a:p>
            <a:pPr marL="0" indent="0">
              <a:buNone/>
            </a:pPr>
            <a:r>
              <a:rPr lang="hr-HR" sz="2400" dirty="0" smtClean="0"/>
              <a:t>Pod pazuhom joj svežanj triješća.</a:t>
            </a:r>
          </a:p>
          <a:p>
            <a:pPr marL="0" indent="0">
              <a:buNone/>
            </a:pPr>
            <a:r>
              <a:rPr lang="hr-HR" sz="2400" dirty="0" smtClean="0"/>
              <a:t>Pita me hoću li kupiti luči.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73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81"/>
    </mc:Choice>
    <mc:Fallback xmlns="">
      <p:transition spd="slow" advTm="1408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Odgovaram da nemam novaca, ali da ću joj rado okrpati rukavčić. Djevojče mi pokloni luči, zahvali i ode dalje radosna što joj rame ne zebe.</a:t>
            </a:r>
          </a:p>
          <a:p>
            <a:pPr marL="0" indent="0">
              <a:buNone/>
            </a:pPr>
            <a:r>
              <a:rPr lang="hr-HR" dirty="0" smtClean="0"/>
              <a:t>Navečer su sin i snaha pošli u goste. Prije toga snaha mi zapovijedi:</a:t>
            </a:r>
          </a:p>
          <a:p>
            <a:pPr>
              <a:buFontTx/>
              <a:buChar char="-"/>
            </a:pPr>
            <a:r>
              <a:rPr lang="hr-HR" dirty="0" smtClean="0"/>
              <a:t>Starice nemoćna od koristi nam budi , smisli nešto, i za Božić svečani nam ručak priredi.</a:t>
            </a:r>
          </a:p>
          <a:p>
            <a:pPr marL="0" indent="0">
              <a:buNone/>
            </a:pPr>
            <a:r>
              <a:rPr lang="hr-HR" dirty="0" smtClean="0"/>
              <a:t>Sin se grohotom nasmije i veselo za sobom vrata zatvori.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577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61"/>
    </mc:Choice>
    <mc:Fallback xmlns="">
      <p:transition spd="slow" advTm="3386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 smtClean="0"/>
              <a:t>Kad sam ostala sama, uzela sam triješća što mi ga djevojče dade i potpalim oganj na ognjištu.</a:t>
            </a:r>
          </a:p>
          <a:p>
            <a:pPr marL="0" indent="0">
              <a:buNone/>
            </a:pPr>
            <a:r>
              <a:rPr lang="hr-HR" sz="2400" dirty="0" smtClean="0"/>
              <a:t>Začas nešto pucka, nešto kucka i sitnim se glasićima javlja:</a:t>
            </a:r>
          </a:p>
          <a:p>
            <a:pPr>
              <a:buFontTx/>
              <a:buChar char="-"/>
            </a:pPr>
            <a:r>
              <a:rPr lang="hr-HR" sz="2400" dirty="0" smtClean="0"/>
              <a:t>Bako, bakice, to smo mi. Domaći!</a:t>
            </a:r>
          </a:p>
          <a:p>
            <a:pPr marL="0" indent="0">
              <a:buNone/>
            </a:pPr>
            <a:r>
              <a:rPr lang="hr-HR" sz="2400" dirty="0" smtClean="0"/>
              <a:t>Srce mi zaigra od radosti. Oko plamena kolo zaigraše mužići od jedva po lakta. Na njima kapice, kosa i brada sive kao pepeo, a oči žarke kao živi ugljen. Cikću, vrište, guraju se i krevelje. Gledam ih, smijem se od dragosti i u kolo se s njima hvatam. Ali tuga što mi na srcu leži prekine nam igru. Stanem im pripovijedati što mi se sve zbilo.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8822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22"/>
    </mc:Choice>
    <mc:Fallback xmlns="">
      <p:transition spd="slow" advTm="5022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9940"/>
            <a:ext cx="3521075" cy="32464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333253"/>
            <a:ext cx="3521075" cy="3059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531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"/>
    </mc:Choice>
    <mc:Fallback xmlns="">
      <p:transition spd="slow" advTm="21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0" y="1600200"/>
            <a:ext cx="3058755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000" dirty="0" smtClean="0"/>
              <a:t>Domaći slušaju, klimaju glavama od čuda i pomoć mi brzo nude.</a:t>
            </a:r>
          </a:p>
          <a:p>
            <a:pPr marL="0" indent="0">
              <a:buNone/>
            </a:pPr>
            <a:r>
              <a:rPr lang="hr-HR" sz="2000" dirty="0" smtClean="0"/>
              <a:t>- Bako, za svečani ručak, piliće snasi ponudi. Prevarit će se snaha, polakomit kao svaka šumska guja i isplazit će jezik. A za piliće ti ne brini, samo snahu u staju namami.</a:t>
            </a:r>
          </a:p>
          <a:p>
            <a:pPr marL="0" indent="0">
              <a:buNone/>
            </a:pPr>
            <a:r>
              <a:rPr lang="hr-HR" sz="2000" dirty="0" smtClean="0"/>
              <a:t>Snaha se za pilićima polakomila i jezik je pred sinom isplazila. Sin se jako naljutio i iz kuće me otjerao.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269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65"/>
    </mc:Choice>
    <mc:Fallback xmlns="">
      <p:transition spd="slow" advTm="3336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BAKINA PRIČA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ŠUMA STRIBOROVA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0083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9"/>
    </mc:Choice>
    <mc:Fallback xmlns="">
      <p:transition spd="slow" advTm="345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Tužna i sama hodam po snijegu kroz mrklu noć. Uhvati me takva studen da nisam mogla dalje. Izvadim iz torbe luči što mi ga milo djevojče dade i potpalim vatru da se malo ugrijem. </a:t>
            </a:r>
          </a:p>
          <a:p>
            <a:pPr marL="0" indent="0">
              <a:buNone/>
            </a:pPr>
            <a:r>
              <a:rPr lang="hr-HR" sz="2000" dirty="0" smtClean="0"/>
              <a:t>Čim se luči rasplamsale, eto Domaćih kao na kućnom ognjištu. Milo mi je što više nisam sama i najradije bih proplakala od sreće, ali nije mi do radosti. Pričam Domaćima kako se sin još više naljutio na me kad sam mu dokazala da mu je žena zlobna i da gujin jezik skriva.</a:t>
            </a:r>
          </a:p>
          <a:p>
            <a:pPr marL="0" indent="0">
              <a:buNone/>
            </a:pPr>
            <a:r>
              <a:rPr lang="hr-HR" sz="2000" dirty="0" smtClean="0"/>
              <a:t>Zamisle se Domaći i ne znaju mi savjeta dati. Najstariji se sjeti da savjet nam mudra sova može dati.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56702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75"/>
    </mc:Choice>
    <mc:Fallback xmlns="">
      <p:transition spd="slow" advTm="4987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4" y="1600200"/>
            <a:ext cx="290846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168225"/>
            <a:ext cx="3521075" cy="3389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5190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3"/>
    </mc:Choice>
    <mc:Fallback xmlns="">
      <p:transition spd="slow" advTm="231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8964"/>
            <a:ext cx="3521075" cy="39484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endParaRPr lang="hr-HR" sz="2000" dirty="0" smtClean="0"/>
          </a:p>
          <a:p>
            <a:pPr>
              <a:buFontTx/>
              <a:buChar char="-"/>
            </a:pPr>
            <a:r>
              <a:rPr lang="hr-HR" sz="2000" dirty="0" smtClean="0"/>
              <a:t>Bakice, draga starice!</a:t>
            </a:r>
          </a:p>
          <a:p>
            <a:pPr marL="0" indent="0">
              <a:buNone/>
            </a:pPr>
            <a:r>
              <a:rPr lang="hr-HR" sz="2000" dirty="0" smtClean="0"/>
              <a:t>Sa sinom i snahom nije ti bilo lako. Vidim, od velike tuge i nepravde srce te boli jako. Pođi s Domaćima do našeg šumskog starješine, on će ti pomoći rado!</a:t>
            </a:r>
          </a:p>
          <a:p>
            <a:pPr marL="0" indent="0">
              <a:buNone/>
            </a:pPr>
            <a:r>
              <a:rPr lang="hr-HR" sz="2000" dirty="0" smtClean="0"/>
              <a:t>Jelen će vam pokazati put. Sretno!</a:t>
            </a:r>
          </a:p>
          <a:p>
            <a:pPr marL="0" indent="0">
              <a:buNone/>
            </a:pPr>
            <a:r>
              <a:rPr lang="hr-HR" sz="2000" dirty="0" smtClean="0"/>
              <a:t>Sova je nestala, čim je to rekla.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57457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86"/>
    </mc:Choice>
    <mc:Fallback xmlns="">
      <p:transition spd="slow" advTm="2628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Idemo tako kroz noć.</a:t>
            </a:r>
          </a:p>
          <a:p>
            <a:r>
              <a:rPr lang="hr-HR" sz="2800" dirty="0" smtClean="0"/>
              <a:t>Sjaji se jelen i kazuje nam put</a:t>
            </a:r>
            <a:r>
              <a:rPr lang="hr-HR" sz="2000" dirty="0" smtClean="0"/>
              <a:t>.</a:t>
            </a:r>
            <a:endParaRPr lang="hr-HR" sz="20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0" b="37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217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5"/>
    </mc:Choice>
    <mc:Fallback xmlns="">
      <p:transition spd="slow" advTm="651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Prošli smo kroz sedam sela.</a:t>
            </a:r>
            <a:endParaRPr lang="hr-HR" sz="32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r="5260"/>
          <a:stretch>
            <a:fillRect/>
          </a:stretch>
        </p:blipFill>
        <p:spPr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56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2"/>
    </mc:Choice>
    <mc:Fallback xmlns="">
      <p:transition spd="slow" advTm="436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Popeli se na sedam gora.</a:t>
            </a:r>
            <a:endParaRPr lang="hr-HR" sz="32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r="10211"/>
          <a:stretch>
            <a:fillRect/>
          </a:stretch>
        </p:blipFill>
        <p:spPr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958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8"/>
    </mc:Choice>
    <mc:Fallback xmlns="">
      <p:transition spd="slow" advTm="420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sz="3200" dirty="0" smtClean="0"/>
              <a:t>Sunce se nasmiješilo i obasjalo je malen grad.</a:t>
            </a:r>
            <a:endParaRPr lang="hr-HR" sz="32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r="26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7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6"/>
    </mc:Choice>
    <mc:Fallback xmlns="">
      <p:transition spd="slow" advTm="7186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0659"/>
            <a:ext cx="7239000" cy="46847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506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4"/>
    </mc:Choice>
    <mc:Fallback xmlns="">
      <p:transition spd="slow" advTm="423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9" y="1600200"/>
            <a:ext cx="282889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200" dirty="0" smtClean="0"/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 smtClean="0"/>
              <a:t>Jelen me dovede pred vrata šumskog dvora.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3860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5"/>
    </mc:Choice>
    <mc:Fallback xmlns="">
      <p:transition spd="slow" advTm="6075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Vrata se otvoriše. Na tronu suncem obasjana sjedi Sunčica, najmlađa </a:t>
            </a:r>
            <a:r>
              <a:rPr lang="hr-HR" sz="2400" dirty="0" err="1" smtClean="0"/>
              <a:t>Striborova</a:t>
            </a:r>
            <a:r>
              <a:rPr lang="hr-HR" sz="2400" dirty="0" smtClean="0"/>
              <a:t> kći.</a:t>
            </a:r>
          </a:p>
          <a:p>
            <a:pPr marL="0" indent="0">
              <a:buNone/>
            </a:pPr>
            <a:r>
              <a:rPr lang="hr-HR" sz="2400" dirty="0" smtClean="0"/>
              <a:t>- </a:t>
            </a:r>
            <a:r>
              <a:rPr lang="hr-HR" sz="2400" dirty="0" err="1" smtClean="0"/>
              <a:t>Pomozi</a:t>
            </a:r>
            <a:r>
              <a:rPr lang="hr-HR" sz="2400" dirty="0" smtClean="0"/>
              <a:t> baki, propala je od snahe guje – rekoše Domaći i pripovjede oni sve, kako je bilo.</a:t>
            </a:r>
            <a:endParaRPr lang="hr-HR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58" y="1600200"/>
            <a:ext cx="2669559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59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61"/>
    </mc:Choice>
    <mc:Fallback xmlns="">
      <p:transition spd="slow" advTm="1856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2" y="1600200"/>
            <a:ext cx="3306770" cy="4525963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Ispričat ću vam što mi se davne zime zbilo.</a:t>
            </a:r>
          </a:p>
          <a:p>
            <a:pPr marL="0" indent="0">
              <a:buNone/>
            </a:pPr>
            <a:r>
              <a:rPr lang="hr-HR" dirty="0" smtClean="0"/>
              <a:t>Sve ružno, srećom, dobro je završilo!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921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2"/>
    </mc:Choice>
    <mc:Fallback xmlns="">
      <p:transition spd="slow" advTm="8102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Sunčica pažljivo sluša i na kraju reče:</a:t>
            </a:r>
          </a:p>
          <a:p>
            <a:pPr marL="0" indent="0">
              <a:buNone/>
            </a:pPr>
            <a:r>
              <a:rPr lang="hr-HR" sz="2000" dirty="0" smtClean="0"/>
              <a:t>-Ne </a:t>
            </a:r>
            <a:r>
              <a:rPr lang="hr-HR" sz="2000" dirty="0"/>
              <a:t>boj se, starice! Ostavi snahu, neka živi u zlobi, dok je zloba ne dovede opet </a:t>
            </a:r>
            <a:r>
              <a:rPr lang="hr-HR" sz="2000" dirty="0" smtClean="0"/>
              <a:t>onamo</a:t>
            </a:r>
            <a:r>
              <a:rPr lang="hr-HR" sz="2000" dirty="0"/>
              <a:t>, otkuda se prerano oslobodila. A </a:t>
            </a:r>
            <a:r>
              <a:rPr lang="hr-HR" sz="2000" dirty="0" smtClean="0"/>
              <a:t>tebi mogu </a:t>
            </a:r>
            <a:r>
              <a:rPr lang="hr-HR" sz="2000" dirty="0"/>
              <a:t>lako </a:t>
            </a:r>
            <a:r>
              <a:rPr lang="hr-HR" sz="2000" dirty="0" smtClean="0"/>
              <a:t>pomoći. Gledaj tamo ono selo srebrom ograđeno. Uđi kroz </a:t>
            </a:r>
            <a:r>
              <a:rPr lang="hr-HR" sz="2000" dirty="0"/>
              <a:t>ogradicu, pljesni rukama i </a:t>
            </a:r>
            <a:r>
              <a:rPr lang="hr-HR" sz="2000" dirty="0" smtClean="0"/>
              <a:t>pomladit ćeš </a:t>
            </a:r>
            <a:r>
              <a:rPr lang="hr-HR" sz="2000" dirty="0"/>
              <a:t>se odmah. Ostat </a:t>
            </a:r>
            <a:r>
              <a:rPr lang="hr-HR" sz="2000" dirty="0" smtClean="0"/>
              <a:t>ćeš </a:t>
            </a:r>
            <a:r>
              <a:rPr lang="hr-HR" sz="2000" dirty="0"/>
              <a:t>u selu </a:t>
            </a:r>
            <a:r>
              <a:rPr lang="hr-HR" sz="2000" dirty="0" smtClean="0"/>
              <a:t>svome</a:t>
            </a:r>
            <a:r>
              <a:rPr lang="hr-HR" sz="2000" dirty="0"/>
              <a:t>, da mladuješ i da se raduješ, kao pred pedesetak godina!" 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Razveselila sam se kao nikad, ali sam se sjetila sina. Pitala sam što će biti s njim.</a:t>
            </a:r>
          </a:p>
          <a:p>
            <a:pPr marL="0" indent="0">
              <a:buNone/>
            </a:pPr>
            <a:r>
              <a:rPr lang="hr-HR" sz="2000" dirty="0" smtClean="0"/>
              <a:t>Sunčica mi je odgovorila da će on ostati u svom vremenu, a ja u svojoj mladosti neću znati ni za kakvog sina.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6790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20"/>
    </mc:Choice>
    <mc:Fallback xmlns="">
      <p:transition spd="slow" advTm="5152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9" y="1600200"/>
            <a:ext cx="3188496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103487"/>
            <a:ext cx="3521075" cy="35193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12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3"/>
    </mc:Choice>
    <mc:Fallback xmlns="">
      <p:transition spd="slow" advTm="2663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Kad sam čula ove riječi, zamislih se, duboko naklonim i ovako Sunčici prozborim:</a:t>
            </a:r>
          </a:p>
          <a:p>
            <a:pPr>
              <a:buFontTx/>
              <a:buChar char="-"/>
            </a:pPr>
            <a:r>
              <a:rPr lang="hr-HR" sz="2400" dirty="0" smtClean="0"/>
              <a:t>"</a:t>
            </a:r>
            <a:r>
              <a:rPr lang="hr-HR" sz="2400" dirty="0"/>
              <a:t>Hvala ti, </a:t>
            </a:r>
            <a:r>
              <a:rPr lang="hr-HR" sz="2400" dirty="0" smtClean="0"/>
              <a:t>dobra gospodarice, </a:t>
            </a:r>
            <a:r>
              <a:rPr lang="hr-HR" sz="2400" dirty="0"/>
              <a:t>na svemu dobru, što mi ga daješ. Ali ja volim ostati u </a:t>
            </a:r>
            <a:r>
              <a:rPr lang="hr-HR" sz="2400" dirty="0" smtClean="0"/>
              <a:t>svojoj nesreći</a:t>
            </a:r>
            <a:r>
              <a:rPr lang="hr-HR" sz="2400" dirty="0"/>
              <a:t>, a znati, da imam sina, negoli da mi dadeš sve blago i sve dobro ovoga svijeta, a da moram zaboraviti sina!" 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Čim sam izgovorila ove riječi prestale su čari u šumi </a:t>
            </a:r>
            <a:r>
              <a:rPr lang="hr-HR" sz="2400" dirty="0" err="1" smtClean="0"/>
              <a:t>Striborovoj</a:t>
            </a:r>
            <a:r>
              <a:rPr lang="hr-HR" sz="2400" dirty="0" smtClean="0"/>
              <a:t>, jer mi je draža moja nevolja, nego sva sreća ovog svijeta.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2758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78"/>
    </mc:Choice>
    <mc:Fallback xmlns="">
      <p:transition spd="slow" advTm="35778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9" y="1600200"/>
            <a:ext cx="290793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Zanjiše se čitava šuma, propadne u zemlju selo srebrom ograđenim, nestade </a:t>
            </a:r>
            <a:r>
              <a:rPr lang="hr-HR" sz="2000" dirty="0" err="1" smtClean="0"/>
              <a:t>Stribora</a:t>
            </a:r>
            <a:r>
              <a:rPr lang="hr-HR" sz="2000" dirty="0" smtClean="0"/>
              <a:t>, Sunčice i Domaćih. Našla sam se sama sa sinom nasred čistine.</a:t>
            </a:r>
          </a:p>
          <a:p>
            <a:pPr marL="0" indent="0">
              <a:buNone/>
            </a:pPr>
            <a:r>
              <a:rPr lang="hr-HR" sz="2000" dirty="0" smtClean="0"/>
              <a:t>Sin me na koljenima moli za oprost. Nisam mu ni zamjerila bila, a onda me podiže na svoje ruke i nosi kući.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87816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40"/>
    </mc:Choice>
    <mc:Fallback xmlns="">
      <p:transition spd="slow" advTm="2644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13" y="1600200"/>
            <a:ext cx="2755449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/>
              <a:t>Pitate se što je sa snahom gujom poslije bilo.</a:t>
            </a:r>
          </a:p>
          <a:p>
            <a:pPr marL="0" indent="0">
              <a:buNone/>
            </a:pPr>
            <a:r>
              <a:rPr lang="hr-HR" sz="2000" dirty="0" smtClean="0"/>
              <a:t>Ljubav je pobijedila zlo.</a:t>
            </a:r>
          </a:p>
          <a:p>
            <a:pPr marL="0" indent="0">
              <a:buNone/>
            </a:pPr>
            <a:r>
              <a:rPr lang="hr-HR" sz="2000" dirty="0" smtClean="0"/>
              <a:t>Snaha se pretvorila u dobru i milu ženu i s mojim sinom sretno je u susjednom selu živjela.</a:t>
            </a:r>
          </a:p>
          <a:p>
            <a:pPr marL="0" indent="0">
              <a:buNone/>
            </a:pPr>
            <a:r>
              <a:rPr lang="hr-HR" sz="2000" dirty="0" smtClean="0"/>
              <a:t>A što se sa mnom kasnije zbilo?</a:t>
            </a:r>
          </a:p>
          <a:p>
            <a:pPr marL="0" indent="0">
              <a:buNone/>
            </a:pPr>
            <a:r>
              <a:rPr lang="hr-HR" sz="2000" dirty="0" smtClean="0"/>
              <a:t>Milo djevojče pokuca mi na vrata i ponudi luči.</a:t>
            </a:r>
          </a:p>
          <a:p>
            <a:pPr marL="0" indent="0">
              <a:buNone/>
            </a:pPr>
            <a:r>
              <a:rPr lang="hr-HR" sz="2000" dirty="0" smtClean="0"/>
              <a:t>A kako ono bijaše siroče prigrlila sam je kao kćer.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6081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61"/>
    </mc:Choice>
    <mc:Fallback xmlns="">
      <p:transition spd="slow" advTm="2966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 smtClean="0"/>
              <a:t>U zimskim noćima na ognjište u goste rado nam Domaći dohode </a:t>
            </a:r>
            <a:r>
              <a:rPr lang="hr-HR" sz="2000" dirty="0"/>
              <a:t>p</a:t>
            </a:r>
            <a:r>
              <a:rPr lang="hr-HR" sz="2000" dirty="0" smtClean="0"/>
              <a:t>a zaigraju kolo</a:t>
            </a:r>
            <a:r>
              <a:rPr lang="hr-HR" sz="2000" dirty="0"/>
              <a:t>: po ognjištu, po pepelu, pod policu, na stolicu, po </a:t>
            </a:r>
            <a:r>
              <a:rPr lang="hr-HR" sz="2000" dirty="0" smtClean="0"/>
              <a:t>ćupu</a:t>
            </a:r>
            <a:r>
              <a:rPr lang="hr-HR" sz="2000" dirty="0"/>
              <a:t>, na klupu! Igraj! Igraj! Brzo! Brže! </a:t>
            </a:r>
            <a:r>
              <a:rPr lang="hr-HR" sz="2000" dirty="0" smtClean="0"/>
              <a:t>Cikću</a:t>
            </a:r>
            <a:r>
              <a:rPr lang="hr-HR" sz="2000" dirty="0"/>
              <a:t>, vrište, guraju se i krevelje. 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A i mi se nekad s njima u kolo uhvatimo!</a:t>
            </a:r>
            <a:endParaRPr lang="hr-HR" sz="20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333253"/>
            <a:ext cx="3521075" cy="3059856"/>
          </a:xfrm>
        </p:spPr>
      </p:pic>
    </p:spTree>
    <p:extLst>
      <p:ext uri="{BB962C8B-B14F-4D97-AF65-F5344CB8AC3E}">
        <p14:creationId xmlns:p14="http://schemas.microsoft.com/office/powerpoint/2010/main" val="16336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75"/>
    </mc:Choice>
    <mc:Fallback xmlns="">
      <p:transition spd="slow" advTm="21175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3200" b="1" dirty="0" smtClean="0"/>
              <a:t>Čiča </a:t>
            </a:r>
            <a:r>
              <a:rPr lang="hr-HR" sz="3200" b="1" dirty="0" err="1" smtClean="0"/>
              <a:t>miča</a:t>
            </a:r>
            <a:r>
              <a:rPr lang="hr-HR" sz="3200" b="1" dirty="0" smtClean="0"/>
              <a:t> bila je to moja iz </a:t>
            </a:r>
            <a:r>
              <a:rPr lang="hr-HR" sz="3200" b="1" dirty="0" err="1" smtClean="0"/>
              <a:t>Striborove</a:t>
            </a:r>
            <a:r>
              <a:rPr lang="hr-HR" sz="3200" b="1" dirty="0" smtClean="0"/>
              <a:t> šume priča!</a:t>
            </a:r>
            <a:endParaRPr lang="hr-HR" sz="3200" b="1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 b="3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292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0"/>
    </mc:Choice>
    <mc:Fallback xmlns="">
      <p:transition spd="slow" advTm="1061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0350"/>
            <a:ext cx="3521075" cy="3025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01" y="1600200"/>
            <a:ext cx="339447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084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0"/>
    </mc:Choice>
    <mc:Fallback xmlns="">
      <p:transition spd="slow" advTm="328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75" y="1600200"/>
            <a:ext cx="1914324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Moj sin jedinac, naočit momak, dobra srca, sa mnom je skromno živio i svaki posao s lakoćom je obavljao.</a:t>
            </a:r>
          </a:p>
          <a:p>
            <a:pPr marL="0" indent="0">
              <a:buNone/>
            </a:pPr>
            <a:r>
              <a:rPr lang="hr-HR" sz="2400" dirty="0" smtClean="0"/>
              <a:t>Zašao tako jednog dana u šumu da donese drva.</a:t>
            </a:r>
          </a:p>
          <a:p>
            <a:pPr marL="0" indent="0">
              <a:buNone/>
            </a:pPr>
            <a:r>
              <a:rPr lang="hr-HR" sz="2400" dirty="0" smtClean="0"/>
              <a:t>Znao nije da je ono šuma začarana i da se u njoj svakojaka čuda zbivaju.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48813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69"/>
    </mc:Choice>
    <mc:Fallback xmlns="">
      <p:transition spd="slow" advTm="2136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hr-HR" dirty="0" smtClean="0"/>
              <a:t>Zbivala se u njoj čuda dobra i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naopaka - svakome po zasluzi.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8" y="1711325"/>
            <a:ext cx="2817478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02" y="1711325"/>
            <a:ext cx="2567470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737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7"/>
    </mc:Choice>
    <mc:Fallback xmlns="">
      <p:transition spd="slow" advTm="706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97" y="1600200"/>
            <a:ext cx="2058680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 smtClean="0"/>
              <a:t>Na suncu se ljeskala ljupka guja. Prišla je momku bliže i počela se umiljavati.</a:t>
            </a:r>
          </a:p>
          <a:p>
            <a:pPr marL="0" indent="0">
              <a:buNone/>
            </a:pPr>
            <a:r>
              <a:rPr lang="hr-HR" sz="2400" dirty="0" smtClean="0"/>
              <a:t>Mome sinu srce zatreperi od straha, ali je poštedi.</a:t>
            </a:r>
          </a:p>
          <a:p>
            <a:pPr marL="0" indent="0">
              <a:buNone/>
            </a:pPr>
            <a:r>
              <a:rPr lang="hr-HR" sz="2400" dirty="0" smtClean="0"/>
              <a:t>Od dragosti guja se u lijepu djevojku pretvori.</a:t>
            </a:r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8906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61"/>
    </mc:Choice>
    <mc:Fallback xmlns="">
      <p:transition spd="slow" advTm="1856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8" y="1600200"/>
            <a:ext cx="2316458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 </a:t>
            </a:r>
            <a:r>
              <a:rPr lang="hr-HR" dirty="0" smtClean="0"/>
              <a:t>Budalasta li momka, pomisli i gujin jezik u ustima zadrži.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Sinu sve toplije oko srca. U djevojku se zaljubi i meni je kući dovede.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991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09"/>
    </mc:Choice>
    <mc:Fallback xmlns="">
      <p:transition spd="slow" advTm="1610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hr-HR" sz="2000" dirty="0" smtClean="0"/>
              <a:t>Počeli živjeti nas troje. Kad ono – samo zlo i naopako.</a:t>
            </a:r>
            <a:endParaRPr lang="hr-HR" sz="20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49" y="2133600"/>
            <a:ext cx="5109302" cy="4371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276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0"/>
    </mc:Choice>
    <mc:Fallback xmlns="">
      <p:transition spd="slow" advTm="785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506</TotalTime>
  <Words>1323</Words>
  <Application>Microsoft Office PowerPoint</Application>
  <PresentationFormat>On-screen Show (4:3)</PresentationFormat>
  <Paragraphs>100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Trebuchet MS</vt:lpstr>
      <vt:lpstr>Wingdings</vt:lpstr>
      <vt:lpstr>Wingdings 2</vt:lpstr>
      <vt:lpstr>Bogatstvo</vt:lpstr>
      <vt:lpstr>Ispiši stranice koje pomiču granice</vt:lpstr>
      <vt:lpstr>BAKINA PRIČA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Života mi nije bilo žao. na liticu sam se popela . Kući sam snijega donijela.</vt:lpstr>
      <vt:lpstr>PowerPoint Presentation</vt:lpstr>
      <vt:lpstr>Uzela sam ribu i sretna je odnijela snasi.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Ispiši stranice koje pomiču granice</dc:title>
  <dc:creator>Đeni</dc:creator>
  <cp:lastModifiedBy>Skela</cp:lastModifiedBy>
  <cp:revision>36</cp:revision>
  <dcterms:created xsi:type="dcterms:W3CDTF">2020-11-30T11:08:59Z</dcterms:created>
  <dcterms:modified xsi:type="dcterms:W3CDTF">2021-03-31T08:42:58Z</dcterms:modified>
</cp:coreProperties>
</file>