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7" r:id="rId10"/>
    <p:sldId id="295" r:id="rId11"/>
    <p:sldId id="296" r:id="rId12"/>
    <p:sldId id="298" r:id="rId13"/>
    <p:sldId id="300" r:id="rId14"/>
    <p:sldId id="299" r:id="rId15"/>
    <p:sldId id="302" r:id="rId16"/>
    <p:sldId id="301" r:id="rId17"/>
    <p:sldId id="303" r:id="rId18"/>
    <p:sldId id="305" r:id="rId19"/>
    <p:sldId id="306" r:id="rId20"/>
    <p:sldId id="308" r:id="rId21"/>
    <p:sldId id="315" r:id="rId22"/>
    <p:sldId id="307" r:id="rId23"/>
    <p:sldId id="316" r:id="rId24"/>
    <p:sldId id="313" r:id="rId25"/>
    <p:sldId id="309" r:id="rId26"/>
    <p:sldId id="310" r:id="rId27"/>
    <p:sldId id="314" r:id="rId28"/>
    <p:sldId id="311" r:id="rId29"/>
    <p:sldId id="312" r:id="rId30"/>
    <p:sldId id="317" r:id="rId31"/>
    <p:sldId id="320" r:id="rId32"/>
    <p:sldId id="318" r:id="rId33"/>
    <p:sldId id="321" r:id="rId34"/>
    <p:sldId id="319" r:id="rId35"/>
    <p:sldId id="322" r:id="rId36"/>
    <p:sldId id="323" r:id="rId37"/>
    <p:sldId id="329" r:id="rId38"/>
    <p:sldId id="324" r:id="rId39"/>
    <p:sldId id="325" r:id="rId40"/>
    <p:sldId id="326" r:id="rId41"/>
    <p:sldId id="327" r:id="rId42"/>
    <p:sldId id="328" r:id="rId43"/>
    <p:sldId id="330" r:id="rId44"/>
    <p:sldId id="331" r:id="rId45"/>
    <p:sldId id="332" r:id="rId46"/>
    <p:sldId id="334" r:id="rId47"/>
    <p:sldId id="341" r:id="rId48"/>
    <p:sldId id="342" r:id="rId49"/>
    <p:sldId id="335" r:id="rId50"/>
    <p:sldId id="333" r:id="rId51"/>
    <p:sldId id="336" r:id="rId52"/>
    <p:sldId id="337" r:id="rId53"/>
    <p:sldId id="338" r:id="rId54"/>
    <p:sldId id="339" r:id="rId55"/>
    <p:sldId id="256" r:id="rId56"/>
    <p:sldId id="257" r:id="rId57"/>
    <p:sldId id="259" r:id="rId58"/>
    <p:sldId id="263" r:id="rId59"/>
    <p:sldId id="268" r:id="rId60"/>
    <p:sldId id="275" r:id="rId61"/>
    <p:sldId id="343" r:id="rId6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3" y="-7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BF4-3B7D-4186-B7C8-5F5232226D6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9B18-F09F-4CD2-B2FF-720015834E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3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BF4-3B7D-4186-B7C8-5F5232226D6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9B18-F09F-4CD2-B2FF-720015834E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320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BF4-3B7D-4186-B7C8-5F5232226D6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9B18-F09F-4CD2-B2FF-720015834E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426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048672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defRPr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BF4-3B7D-4186-B7C8-5F5232226D6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9B18-F09F-4CD2-B2FF-720015834E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60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BF4-3B7D-4186-B7C8-5F5232226D6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9B18-F09F-4CD2-B2FF-720015834E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744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BF4-3B7D-4186-B7C8-5F5232226D6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9B18-F09F-4CD2-B2FF-720015834E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927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BF4-3B7D-4186-B7C8-5F5232226D6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9B18-F09F-4CD2-B2FF-720015834E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504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BF4-3B7D-4186-B7C8-5F5232226D6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9B18-F09F-4CD2-B2FF-720015834E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99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BF4-3B7D-4186-B7C8-5F5232226D6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9B18-F09F-4CD2-B2FF-720015834E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89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BF4-3B7D-4186-B7C8-5F5232226D6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9B18-F09F-4CD2-B2FF-720015834E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318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BF4-3B7D-4186-B7C8-5F5232226D6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9B18-F09F-4CD2-B2FF-720015834E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236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4CBF4-3B7D-4186-B7C8-5F5232226D6C}" type="datetimeFigureOut">
              <a:rPr lang="hr-HR" smtClean="0"/>
              <a:pPr/>
              <a:t>30.3.2021.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D9B18-F09F-4CD2-B2FF-720015834EB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  <a14:imgEffect>
                      <a14:sharpenSoften amount="-59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" y="188640"/>
            <a:ext cx="9144000" cy="6466623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93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rPr>
              <a:t>Matematika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 </a:t>
            </a:r>
            <a:r>
              <a:rPr lang="hr-HR" sz="44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„Jezero Jama”</a:t>
            </a:r>
          </a:p>
        </p:txBody>
      </p:sp>
    </p:spTree>
    <p:extLst>
      <p:ext uri="{BB962C8B-B14F-4D97-AF65-F5344CB8AC3E}">
        <p14:creationId xmlns:p14="http://schemas.microsoft.com/office/powerpoint/2010/main" val="151771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56" y="1055688"/>
            <a:ext cx="5876925" cy="4314825"/>
          </a:xfrm>
        </p:spPr>
      </p:pic>
    </p:spTree>
    <p:extLst>
      <p:ext uri="{BB962C8B-B14F-4D97-AF65-F5344CB8AC3E}">
        <p14:creationId xmlns:p14="http://schemas.microsoft.com/office/powerpoint/2010/main" val="357736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94" y="1208088"/>
            <a:ext cx="6191250" cy="4010025"/>
          </a:xfrm>
        </p:spPr>
      </p:pic>
    </p:spTree>
    <p:extLst>
      <p:ext uri="{BB962C8B-B14F-4D97-AF65-F5344CB8AC3E}">
        <p14:creationId xmlns:p14="http://schemas.microsoft.com/office/powerpoint/2010/main" val="2214673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Zanimalo nas kakav oblik točno ima Jama.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Kojim tijelom bi mogli aproksimirati to udubljenje i kako onda izračunati obujam vode koja bi se onda nalazila u Jami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152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Zamolili smo geodeta da nam odredi točno kolika je površina igrališta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7" r="28921"/>
          <a:stretch/>
        </p:blipFill>
        <p:spPr>
          <a:xfrm>
            <a:off x="3011214" y="1556792"/>
            <a:ext cx="3263462" cy="48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2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78930" y="472316"/>
                <a:ext cx="8712968" cy="482453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hr-HR" dirty="0" smtClean="0"/>
                  <a:t>Na prvi pogled smo zaključili da ćemo obujam izračunati pomoću valjka i formule kojom se izračunava obujam valjka: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sz="4000" dirty="0" smtClean="0"/>
                  <a:t>                                       </a:t>
                </a:r>
                <a:r>
                  <a:rPr lang="hr-HR" sz="5800" dirty="0" smtClean="0"/>
                  <a:t>V = r</a:t>
                </a:r>
                <a:r>
                  <a:rPr lang="hr-HR" sz="5800" baseline="30000" dirty="0" smtClean="0"/>
                  <a:t>2 </a:t>
                </a:r>
                <a:r>
                  <a:rPr lang="hr-HR" sz="5800" dirty="0" smtClean="0"/>
                  <a:t>·</a:t>
                </a:r>
                <a14:m>
                  <m:oMath xmlns:m="http://schemas.openxmlformats.org/officeDocument/2006/math">
                    <m:r>
                      <a:rPr lang="hr-HR" sz="5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r-HR" sz="58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hr-HR" sz="5800" dirty="0" smtClean="0"/>
                  <a:t> · h</a:t>
                </a:r>
                <a:endParaRPr lang="hr-HR" sz="4000" dirty="0" smtClean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 smtClean="0"/>
              </a:p>
              <a:p>
                <a:pPr marL="0" indent="0">
                  <a:buNone/>
                </a:pPr>
                <a:r>
                  <a:rPr lang="hr-HR" dirty="0"/>
                  <a:t> </a:t>
                </a:r>
                <a:r>
                  <a:rPr lang="hr-HR" dirty="0" smtClean="0"/>
                  <a:t>                                                 r je polumjer baze</a:t>
                </a:r>
              </a:p>
              <a:p>
                <a:pPr marL="0" indent="0">
                  <a:buNone/>
                </a:pPr>
                <a:r>
                  <a:rPr lang="hr-HR" dirty="0"/>
                  <a:t> </a:t>
                </a:r>
                <a:r>
                  <a:rPr lang="hr-HR" dirty="0" smtClean="0"/>
                  <a:t>                                                 h je visina valjka</a:t>
                </a:r>
              </a:p>
              <a:p>
                <a:pPr marL="0" indent="0">
                  <a:buNone/>
                </a:pPr>
                <a:r>
                  <a:rPr lang="hr-HR" dirty="0"/>
                  <a:t> </a:t>
                </a:r>
                <a:r>
                  <a:rPr lang="hr-HR" dirty="0" smtClean="0"/>
                  <a:t>                                                 </a:t>
                </a:r>
                <a:r>
                  <a:rPr lang="el-GR" dirty="0" smtClean="0">
                    <a:latin typeface="Times New Roman"/>
                    <a:cs typeface="Times New Roman"/>
                  </a:rPr>
                  <a:t>π</a:t>
                </a:r>
                <a:r>
                  <a:rPr lang="hr-HR" dirty="0" smtClean="0">
                    <a:latin typeface="Times New Roman"/>
                    <a:cs typeface="Times New Roman"/>
                  </a:rPr>
                  <a:t> je 3.14</a:t>
                </a:r>
                <a:endParaRPr lang="hr-HR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930" y="472316"/>
                <a:ext cx="8712968" cy="4824536"/>
              </a:xfrm>
              <a:blipFill rotWithShape="1">
                <a:blip r:embed="rId2"/>
                <a:stretch>
                  <a:fillRect l="-2309" t="-4419" r="-2799" b="-366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 2"/>
          <p:cNvSpPr/>
          <p:nvPr/>
        </p:nvSpPr>
        <p:spPr>
          <a:xfrm>
            <a:off x="827584" y="2492896"/>
            <a:ext cx="3168352" cy="1368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378930" y="2884584"/>
            <a:ext cx="492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411760" y="2636912"/>
            <a:ext cx="158417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34409" y="22005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54576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11"/>
          <a:stretch/>
        </p:blipFill>
        <p:spPr>
          <a:xfrm>
            <a:off x="1118321" y="1988840"/>
            <a:ext cx="5266713" cy="3847997"/>
          </a:xfrm>
        </p:spPr>
      </p:pic>
      <p:sp>
        <p:nvSpPr>
          <p:cNvPr id="5" name="TextBox 4"/>
          <p:cNvSpPr txBox="1"/>
          <p:nvPr/>
        </p:nvSpPr>
        <p:spPr>
          <a:xfrm>
            <a:off x="467544" y="69269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Geodet </a:t>
            </a:r>
            <a:r>
              <a:rPr lang="hr-HR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priča </a:t>
            </a:r>
            <a:r>
              <a:rPr lang="hr-H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i pokazuje kako se rukuje s aparatom </a:t>
            </a:r>
            <a:r>
              <a:rPr lang="hr-HR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koji pokazuje nadmorsku visinu, položaj.</a:t>
            </a:r>
            <a:endParaRPr lang="hr-HR" sz="32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18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713788" cy="4901505"/>
          </a:xfrm>
        </p:spPr>
      </p:pic>
      <p:sp>
        <p:nvSpPr>
          <p:cNvPr id="4" name="TextBox 3"/>
          <p:cNvSpPr txBox="1"/>
          <p:nvPr/>
        </p:nvSpPr>
        <p:spPr>
          <a:xfrm>
            <a:off x="443407" y="188640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Geodetski aparat </a:t>
            </a:r>
            <a:r>
              <a:rPr lang="hr-HR" sz="30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je pokazao precizno nadmorske visine:  dna Jame i visinu do kuda bi mogla voda napuniti Jamu </a:t>
            </a:r>
          </a:p>
        </p:txBody>
      </p:sp>
    </p:spTree>
    <p:extLst>
      <p:ext uri="{BB962C8B-B14F-4D97-AF65-F5344CB8AC3E}">
        <p14:creationId xmlns:p14="http://schemas.microsoft.com/office/powerpoint/2010/main" val="418660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3136">
            <a:off x="4698580" y="426758"/>
            <a:ext cx="3326606" cy="6048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48680"/>
            <a:ext cx="28083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Geodet po </a:t>
            </a:r>
            <a:r>
              <a:rPr lang="hr-HR" sz="30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točkama postavlja aparat koji onda snima i memorira poziciju na temelju koje kasnije radi izračun površine, slojnice i sve ostalo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9168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Ono što smo dobili izgleda ovako: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5"/>
            <a:ext cx="7344816" cy="4111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962235"/>
            <a:ext cx="91272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Ako od najviše pozicije tj. sloja oduzmemo najniži sloj Jame dobijemo </a:t>
            </a:r>
            <a:r>
              <a:rPr lang="hr-HR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:</a:t>
            </a:r>
            <a:br>
              <a:rPr lang="hr-HR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</a:br>
            <a:r>
              <a:rPr lang="hr-HR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307,5 – 302,5 = 5 m dubine vode koja bi se mogla naći u Jami</a:t>
            </a:r>
            <a:endParaRPr lang="hr-HR" sz="26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100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707" y="1124744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Ispalo je </a:t>
            </a:r>
            <a:r>
              <a:rPr lang="hr-HR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da bi maksimalna dubina </a:t>
            </a:r>
            <a:r>
              <a:rPr lang="hr-H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jezera koje bi bilo moguće napraviti </a:t>
            </a:r>
            <a:r>
              <a:rPr lang="hr-HR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bila  </a:t>
            </a:r>
            <a:r>
              <a:rPr lang="hr-H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5 </a:t>
            </a:r>
            <a:r>
              <a:rPr lang="hr-HR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metara</a:t>
            </a:r>
          </a:p>
          <a:p>
            <a:endParaRPr lang="hr-HR" sz="32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  <a:p>
            <a:r>
              <a:rPr lang="hr-HR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Mi smo pretpostavljali na početku da bi to jezero bilo dublje barem za 2 metra tj. da bi bilo duboko oko 7 m</a:t>
            </a:r>
            <a:endParaRPr lang="hr-HR" sz="32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09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Školsko igralište ima oblik udubljenja u prostoru</a:t>
            </a:r>
            <a:br>
              <a:rPr lang="hr-HR" dirty="0" smtClean="0"/>
            </a:br>
            <a:r>
              <a:rPr lang="hr-HR" dirty="0" smtClean="0"/>
              <a:t>zato ga se u žargonu naziva Jama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3554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Ovo su slojnice naše Jame na svakih pola metra nadmorske visine i površina svakog tog sloja</a:t>
            </a:r>
            <a:endParaRPr lang="hr-HR" dirty="0"/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" y="1267965"/>
            <a:ext cx="8713788" cy="49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5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5324475" cy="4562475"/>
          </a:xfrm>
        </p:spPr>
      </p:pic>
      <p:sp>
        <p:nvSpPr>
          <p:cNvPr id="4" name="TextBox 3"/>
          <p:cNvSpPr txBox="1"/>
          <p:nvPr/>
        </p:nvSpPr>
        <p:spPr>
          <a:xfrm>
            <a:off x="467544" y="47667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Zamislili smo da se iznad svake slojnice nalazi valjkasto tijelo kojemu onda možemo izračunati obujam</a:t>
            </a:r>
          </a:p>
        </p:txBody>
      </p:sp>
    </p:spTree>
    <p:extLst>
      <p:ext uri="{BB962C8B-B14F-4D97-AF65-F5344CB8AC3E}">
        <p14:creationId xmlns:p14="http://schemas.microsoft.com/office/powerpoint/2010/main" val="344636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713788" cy="5062890"/>
          </a:xfrm>
        </p:spPr>
      </p:pic>
      <p:sp>
        <p:nvSpPr>
          <p:cNvPr id="4" name="TextBox 3"/>
          <p:cNvSpPr txBox="1"/>
          <p:nvPr/>
        </p:nvSpPr>
        <p:spPr>
          <a:xfrm>
            <a:off x="467544" y="47667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Dobili smo i pozicije dijametralno nasuprotnih točki </a:t>
            </a:r>
            <a:r>
              <a:rPr lang="hr-HR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 i mjerilo što </a:t>
            </a:r>
            <a:r>
              <a:rPr lang="hr-H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nam je pomoglo kod </a:t>
            </a:r>
            <a:r>
              <a:rPr lang="hr-HR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računanja </a:t>
            </a:r>
            <a:endParaRPr lang="hr-HR" sz="32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228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Geodetski aparat je dao točnu površinu svakog sloja </a:t>
            </a:r>
          </a:p>
          <a:p>
            <a:r>
              <a:rPr lang="hr-HR" dirty="0" smtClean="0"/>
              <a:t>Ipak htjeli smo pokušati sami izračunati površinu svakog sloja , da vidimo koliko možemo to točno napraviti kada ne bi imali mogućnost da nam aparat izračuna površinu.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3374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dirty="0" smtClean="0"/>
                  <a:t>Prema crtežu uvidjeli smo da je svaki sloj Jame matematički gledano približno elipsa</a:t>
                </a:r>
              </a:p>
              <a:p>
                <a:r>
                  <a:rPr lang="hr-HR" dirty="0" smtClean="0"/>
                  <a:t>Elipsa izgleda</a:t>
                </a:r>
                <a:br>
                  <a:rPr lang="hr-HR" dirty="0" smtClean="0"/>
                </a:br>
                <a:r>
                  <a:rPr lang="hr-HR" dirty="0" smtClean="0"/>
                  <a:t>ovako</a:t>
                </a:r>
              </a:p>
              <a:p>
                <a:r>
                  <a:rPr lang="hr-HR" dirty="0" smtClean="0"/>
                  <a:t>Da bi napisali </a:t>
                </a:r>
                <a:br>
                  <a:rPr lang="hr-HR" dirty="0" smtClean="0"/>
                </a:br>
                <a:r>
                  <a:rPr lang="hr-HR" dirty="0" smtClean="0"/>
                  <a:t>jednadžbu elipse</a:t>
                </a:r>
                <a:br>
                  <a:rPr lang="hr-HR" dirty="0" smtClean="0"/>
                </a:br>
                <a:r>
                  <a:rPr lang="hr-HR" dirty="0" smtClean="0"/>
                  <a:t>moramo znati </a:t>
                </a:r>
                <a:br>
                  <a:rPr lang="hr-HR" dirty="0" smtClean="0"/>
                </a:br>
                <a:r>
                  <a:rPr lang="hr-HR" dirty="0" smtClean="0"/>
                  <a:t>a i b</a:t>
                </a:r>
              </a:p>
              <a:p>
                <a:r>
                  <a:rPr lang="hr-HR" dirty="0" smtClean="0"/>
                  <a:t>Jednadžba elipse glasi: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5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5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5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hr-HR" sz="5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sz="5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5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hr-HR" sz="5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52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5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5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5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hr-HR" sz="5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sz="5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52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hr-HR" sz="5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5200" dirty="0"/>
                  <a:t> </a:t>
                </a:r>
                <a:r>
                  <a:rPr lang="hr-HR" sz="5200" dirty="0" smtClean="0"/>
                  <a:t>= 1</a:t>
                </a:r>
              </a:p>
              <a:p>
                <a:endParaRPr lang="hr-HR" dirty="0"/>
              </a:p>
              <a:p>
                <a:pPr marL="0" indent="0">
                  <a:buNone/>
                </a:pPr>
                <a:endParaRPr lang="hr-HR" dirty="0" smtClean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657" t="-231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395" y="1412776"/>
            <a:ext cx="4218107" cy="258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053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temelju dobivenog crteža izmjerili smo točno duljinu po osi x  a ;  duljinu na osi y  </a:t>
            </a:r>
            <a:r>
              <a:rPr lang="hr-HR" dirty="0" smtClean="0"/>
              <a:t>b</a:t>
            </a:r>
          </a:p>
          <a:p>
            <a:r>
              <a:rPr lang="hr-HR" dirty="0" smtClean="0"/>
              <a:t>Na temelju toga pomoću proporcionalnosti i poznatog mjerila izračunali smo prave mjere za a i b u stvarnosti.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99" b="41215"/>
          <a:stretch/>
        </p:blipFill>
        <p:spPr>
          <a:xfrm>
            <a:off x="3347864" y="2445341"/>
            <a:ext cx="5419529" cy="3960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89" y="4097520"/>
                <a:ext cx="3823932" cy="2308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r-HR" sz="4400" dirty="0" smtClean="0"/>
                  <a:t> </a:t>
                </a:r>
                <a:r>
                  <a:rPr lang="hr-HR" sz="2800" dirty="0" smtClean="0"/>
                  <a:t>Jednadžba ove elipse </a:t>
                </a:r>
                <a:br>
                  <a:rPr lang="hr-HR" sz="2800" dirty="0" smtClean="0"/>
                </a:br>
                <a:r>
                  <a:rPr lang="hr-HR" sz="2800" dirty="0" smtClean="0"/>
                  <a:t>u stvarnosti bila bi: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4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hr-HR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4400" b="0" i="1" smtClean="0">
                                <a:latin typeface="Cambria Math"/>
                              </a:rPr>
                              <m:t>25,5</m:t>
                            </m:r>
                          </m:e>
                          <m:sup>
                            <m:r>
                              <a:rPr lang="hr-HR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4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44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hr-HR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4400" b="0" i="1" smtClean="0">
                                <a:latin typeface="Cambria Math"/>
                              </a:rPr>
                              <m:t>18,75</m:t>
                            </m:r>
                          </m:e>
                          <m:sup>
                            <m:r>
                              <a:rPr lang="hr-HR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4400" dirty="0"/>
                  <a:t> = 1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" y="4097520"/>
                <a:ext cx="3823932" cy="2308261"/>
              </a:xfrm>
              <a:prstGeom prst="rect">
                <a:avLst/>
              </a:prstGeom>
              <a:blipFill rotWithShape="1">
                <a:blip r:embed="rId3"/>
                <a:stretch>
                  <a:fillRect l="-3349" r="-5582" b="-343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992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32745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Pomoću formule za izračunavanje površine elipse </a:t>
            </a:r>
          </a:p>
          <a:p>
            <a:r>
              <a:rPr lang="hr-H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P= a · b  · </a:t>
            </a:r>
            <a:r>
              <a:rPr lang="el-G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π</a:t>
            </a:r>
            <a:r>
              <a:rPr lang="hr-H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 izračunali smo  površinu svake </a:t>
            </a:r>
            <a:r>
              <a:rPr lang="hr-HR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elipse</a:t>
            </a:r>
          </a:p>
          <a:p>
            <a:endParaRPr lang="hr-HR" sz="32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3" r="5518" b="61987"/>
          <a:stretch/>
        </p:blipFill>
        <p:spPr>
          <a:xfrm>
            <a:off x="1331640" y="1268760"/>
            <a:ext cx="5564606" cy="3476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904" y="4745624"/>
            <a:ext cx="8632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Geodetski aparat je izmjerio površinu od </a:t>
            </a:r>
          </a:p>
          <a:p>
            <a:r>
              <a:rPr lang="hr-HR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1612 m </a:t>
            </a:r>
            <a:r>
              <a:rPr lang="hr-HR" sz="32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</a:p>
          <a:p>
            <a:r>
              <a:rPr lang="hr-HR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Našim izračunom je približna površina 1501.31 m</a:t>
            </a:r>
            <a:r>
              <a:rPr lang="hr-HR" sz="32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  <a:endParaRPr lang="hr-HR" sz="3200" baseline="300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583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Kad smo dobili površinu elipse , uz poznatu visinu 0.5 m izračunali smo obujam </a:t>
            </a:r>
            <a:br>
              <a:rPr lang="hr-HR" dirty="0"/>
            </a:br>
            <a:r>
              <a:rPr lang="hr-HR" dirty="0"/>
              <a:t>V = površina elipse  · visina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6" t="36982" r="6034" b="13008"/>
          <a:stretch/>
        </p:blipFill>
        <p:spPr>
          <a:xfrm>
            <a:off x="2555776" y="1916832"/>
            <a:ext cx="4246247" cy="349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96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805" y="260648"/>
            <a:ext cx="2602632" cy="1143000"/>
          </a:xfrm>
        </p:spPr>
        <p:txBody>
          <a:bodyPr>
            <a:noAutofit/>
          </a:bodyPr>
          <a:lstStyle/>
          <a:p>
            <a:r>
              <a:rPr lang="hr-HR" sz="3200" dirty="0" smtClean="0"/>
              <a:t>Druga slojnica</a:t>
            </a:r>
            <a:endParaRPr lang="hr-HR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8713788" cy="5549900"/>
          </a:xfrm>
        </p:spPr>
      </p:pic>
      <p:sp>
        <p:nvSpPr>
          <p:cNvPr id="5" name="Rectangle 4"/>
          <p:cNvSpPr/>
          <p:nvPr/>
        </p:nvSpPr>
        <p:spPr>
          <a:xfrm>
            <a:off x="2483768" y="15969"/>
            <a:ext cx="6544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Geodetski aparat je izmjerio površinu od 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1892 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Našim izračunom je približna površina 1775.47 m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  <a:endParaRPr lang="hr-HR" sz="2400" baseline="300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551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879" y="0"/>
            <a:ext cx="2530624" cy="778098"/>
          </a:xfrm>
        </p:spPr>
        <p:txBody>
          <a:bodyPr>
            <a:normAutofit/>
          </a:bodyPr>
          <a:lstStyle/>
          <a:p>
            <a:r>
              <a:rPr lang="hr-HR" sz="3200" dirty="0" smtClean="0"/>
              <a:t>Treća slojnica</a:t>
            </a:r>
            <a:endParaRPr lang="hr-HR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173"/>
            <a:ext cx="8713788" cy="5935663"/>
          </a:xfrm>
        </p:spPr>
      </p:pic>
      <p:sp>
        <p:nvSpPr>
          <p:cNvPr id="5" name="Rectangle 4"/>
          <p:cNvSpPr/>
          <p:nvPr/>
        </p:nvSpPr>
        <p:spPr>
          <a:xfrm>
            <a:off x="2411760" y="0"/>
            <a:ext cx="6544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Geodetski aparat je izmjerio površinu od 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2012m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Našim izračunom je približna površina 1868,3 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  <a:endParaRPr lang="hr-HR" sz="2400" baseline="300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9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02" y="1193800"/>
            <a:ext cx="5183930" cy="425142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71600" y="836712"/>
            <a:ext cx="3168352" cy="23042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9532" y="323717"/>
            <a:ext cx="514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Jama pogled iz zraka</a:t>
            </a:r>
          </a:p>
        </p:txBody>
      </p:sp>
    </p:spTree>
    <p:extLst>
      <p:ext uri="{BB962C8B-B14F-4D97-AF65-F5344CB8AC3E}">
        <p14:creationId xmlns:p14="http://schemas.microsoft.com/office/powerpoint/2010/main" val="3412110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66528" cy="1143000"/>
          </a:xfrm>
        </p:spPr>
        <p:txBody>
          <a:bodyPr>
            <a:noAutofit/>
          </a:bodyPr>
          <a:lstStyle/>
          <a:p>
            <a:r>
              <a:rPr lang="hr-HR" sz="2800" dirty="0" smtClean="0"/>
              <a:t>Četvrta slojnica</a:t>
            </a:r>
            <a:endParaRPr lang="hr-HR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675"/>
            <a:ext cx="8713788" cy="5394325"/>
          </a:xfrm>
        </p:spPr>
      </p:pic>
      <p:sp>
        <p:nvSpPr>
          <p:cNvPr id="5" name="Rectangle 4"/>
          <p:cNvSpPr/>
          <p:nvPr/>
        </p:nvSpPr>
        <p:spPr>
          <a:xfrm>
            <a:off x="1979712" y="15969"/>
            <a:ext cx="7164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Geodetski aparat je izmjerio površinu od 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2183 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Našim izračunom je približna površina 2026,055 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  <a:endParaRPr lang="hr-HR" sz="2400" baseline="300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959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1522512" cy="778098"/>
          </a:xfrm>
        </p:spPr>
        <p:txBody>
          <a:bodyPr>
            <a:noAutofit/>
          </a:bodyPr>
          <a:lstStyle/>
          <a:p>
            <a:r>
              <a:rPr lang="hr-HR" sz="3200" dirty="0" smtClean="0"/>
              <a:t>Peta slojnica</a:t>
            </a:r>
            <a:endParaRPr lang="hr-HR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07469"/>
            <a:ext cx="7342064" cy="5875501"/>
          </a:xfrm>
        </p:spPr>
      </p:pic>
      <p:sp>
        <p:nvSpPr>
          <p:cNvPr id="5" name="Rectangle 4"/>
          <p:cNvSpPr/>
          <p:nvPr/>
        </p:nvSpPr>
        <p:spPr>
          <a:xfrm>
            <a:off x="2483768" y="15969"/>
            <a:ext cx="6544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Geodetski aparat je izmjerio površinu od 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2359 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Našim izračunom je približna površina 2208,4 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  <a:endParaRPr lang="hr-HR" sz="2400" baseline="300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9974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42" y="188640"/>
            <a:ext cx="1738536" cy="1143000"/>
          </a:xfrm>
        </p:spPr>
        <p:txBody>
          <a:bodyPr>
            <a:noAutofit/>
          </a:bodyPr>
          <a:lstStyle/>
          <a:p>
            <a:r>
              <a:rPr lang="hr-HR" sz="2800" dirty="0" smtClean="0"/>
              <a:t>Šesta slojnica</a:t>
            </a:r>
            <a:endParaRPr lang="hr-HR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3434"/>
            <a:ext cx="8713787" cy="5429250"/>
          </a:xfrm>
        </p:spPr>
      </p:pic>
      <p:sp>
        <p:nvSpPr>
          <p:cNvPr id="5" name="Rectangle 4"/>
          <p:cNvSpPr/>
          <p:nvPr/>
        </p:nvSpPr>
        <p:spPr>
          <a:xfrm>
            <a:off x="2483768" y="15969"/>
            <a:ext cx="6544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Geodetski aparat je izmjerio površinu od 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 2575 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Našim izračunom je približna površina 2207,81 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  <a:endParaRPr lang="hr-HR" sz="2400" baseline="300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9358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50504" cy="1143000"/>
          </a:xfrm>
        </p:spPr>
        <p:txBody>
          <a:bodyPr>
            <a:noAutofit/>
          </a:bodyPr>
          <a:lstStyle/>
          <a:p>
            <a:r>
              <a:rPr lang="hr-HR" sz="2800" dirty="0" smtClean="0"/>
              <a:t>Sedma slojnica</a:t>
            </a:r>
            <a:endParaRPr lang="hr-HR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413"/>
            <a:ext cx="8713788" cy="5797550"/>
          </a:xfrm>
        </p:spPr>
      </p:pic>
      <p:sp>
        <p:nvSpPr>
          <p:cNvPr id="5" name="Rectangle 4"/>
          <p:cNvSpPr/>
          <p:nvPr/>
        </p:nvSpPr>
        <p:spPr>
          <a:xfrm>
            <a:off x="2483768" y="15969"/>
            <a:ext cx="6544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Geodetski aparat je izmjerio površinu od 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2786 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Našim izračunom je približna površina 2582,26 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  <a:endParaRPr lang="hr-HR" sz="2400" baseline="300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364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4165"/>
            <a:ext cx="1594520" cy="1143000"/>
          </a:xfrm>
        </p:spPr>
        <p:txBody>
          <a:bodyPr>
            <a:noAutofit/>
          </a:bodyPr>
          <a:lstStyle/>
          <a:p>
            <a:r>
              <a:rPr lang="hr-HR" sz="3200" dirty="0" smtClean="0"/>
              <a:t>Osma slojnica</a:t>
            </a:r>
            <a:endParaRPr lang="hr-HR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/>
        </p:blipFill>
        <p:spPr>
          <a:xfrm>
            <a:off x="0" y="1408113"/>
            <a:ext cx="8713788" cy="5449887"/>
          </a:xfrm>
        </p:spPr>
      </p:pic>
      <p:sp>
        <p:nvSpPr>
          <p:cNvPr id="5" name="Rectangle 4"/>
          <p:cNvSpPr/>
          <p:nvPr/>
        </p:nvSpPr>
        <p:spPr>
          <a:xfrm>
            <a:off x="2483768" y="15969"/>
            <a:ext cx="6544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Geodetski aparat je izmjerio površinu od 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 3003 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Našim izračunom je približna površina 2823,83 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  <a:endParaRPr lang="hr-HR" sz="2400" baseline="300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665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8400"/>
            <a:ext cx="2458616" cy="1143000"/>
          </a:xfrm>
        </p:spPr>
        <p:txBody>
          <a:bodyPr>
            <a:noAutofit/>
          </a:bodyPr>
          <a:lstStyle/>
          <a:p>
            <a:r>
              <a:rPr lang="hr-HR" sz="2800" dirty="0" smtClean="0"/>
              <a:t>Deveta slojnica</a:t>
            </a:r>
            <a:endParaRPr lang="hr-HR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0"/>
          <a:stretch/>
        </p:blipFill>
        <p:spPr>
          <a:xfrm>
            <a:off x="179512" y="1214438"/>
            <a:ext cx="8567737" cy="5643562"/>
          </a:xfrm>
        </p:spPr>
      </p:pic>
      <p:sp>
        <p:nvSpPr>
          <p:cNvPr id="5" name="Rectangle 4"/>
          <p:cNvSpPr/>
          <p:nvPr/>
        </p:nvSpPr>
        <p:spPr>
          <a:xfrm>
            <a:off x="2483768" y="15969"/>
            <a:ext cx="6544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Geodetski aparat je izmjerio površinu od 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 3301 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Našim izračunom je približna površina 3055,22 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  <a:endParaRPr lang="hr-HR" sz="2400" baseline="300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219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87" y="24165"/>
            <a:ext cx="2754713" cy="1143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Deseta slojnica</a:t>
            </a:r>
            <a:endParaRPr lang="hr-HR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0" y="1298463"/>
            <a:ext cx="8713788" cy="5554662"/>
          </a:xfrm>
        </p:spPr>
      </p:pic>
      <p:sp>
        <p:nvSpPr>
          <p:cNvPr id="5" name="Rectangle 4"/>
          <p:cNvSpPr/>
          <p:nvPr/>
        </p:nvSpPr>
        <p:spPr>
          <a:xfrm>
            <a:off x="2655534" y="15969"/>
            <a:ext cx="6544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Geodetski aparat je izmjerio površinu od 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 3603 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</a:p>
          <a:p>
            <a:r>
              <a:rPr lang="hr-HR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Našim izračunom je približna površina 3357,84 m </a:t>
            </a:r>
            <a:r>
              <a:rPr lang="hr-HR" sz="240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2</a:t>
            </a:r>
            <a:endParaRPr lang="hr-HR" sz="2400" baseline="300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780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hr-HR" sz="3600" dirty="0" smtClean="0"/>
              <a:t>Ovi približni izračuni pomoću elipsi dali su ove rezultte</a:t>
            </a:r>
            <a:endParaRPr lang="hr-H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5004048" cy="4287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3560" y="1754551"/>
            <a:ext cx="3060848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dirty="0" smtClean="0"/>
              <a:t>1678,92 m </a:t>
            </a:r>
            <a:r>
              <a:rPr lang="hr-HR" sz="2800" baseline="30000" dirty="0" smtClean="0"/>
              <a:t>3</a:t>
            </a:r>
          </a:p>
          <a:p>
            <a:pPr algn="r"/>
            <a:r>
              <a:rPr lang="hr-HR" sz="2800" dirty="0" smtClean="0"/>
              <a:t>1527,61 m </a:t>
            </a:r>
            <a:r>
              <a:rPr lang="hr-HR" sz="2800" baseline="30000" dirty="0" smtClean="0"/>
              <a:t>3</a:t>
            </a:r>
            <a:endParaRPr lang="hr-HR" sz="2800" baseline="30000" dirty="0"/>
          </a:p>
          <a:p>
            <a:pPr algn="r"/>
            <a:r>
              <a:rPr lang="hr-HR" sz="2800" dirty="0" smtClean="0"/>
              <a:t>1406,92 m </a:t>
            </a:r>
            <a:r>
              <a:rPr lang="hr-HR" sz="2800" baseline="30000" dirty="0" smtClean="0"/>
              <a:t>3</a:t>
            </a:r>
          </a:p>
          <a:p>
            <a:pPr algn="r"/>
            <a:r>
              <a:rPr lang="hr-HR" sz="2800" dirty="0" smtClean="0"/>
              <a:t>1291,13 m </a:t>
            </a:r>
            <a:r>
              <a:rPr lang="hr-HR" sz="2800" baseline="30000" dirty="0" smtClean="0"/>
              <a:t>3</a:t>
            </a:r>
            <a:endParaRPr lang="hr-HR" sz="2800" baseline="30000" dirty="0"/>
          </a:p>
          <a:p>
            <a:pPr algn="r"/>
            <a:r>
              <a:rPr lang="hr-HR" sz="2800" dirty="0" smtClean="0"/>
              <a:t>1104,2 m </a:t>
            </a:r>
            <a:r>
              <a:rPr lang="hr-HR" sz="2800" baseline="30000" dirty="0" smtClean="0"/>
              <a:t>3</a:t>
            </a:r>
          </a:p>
          <a:p>
            <a:pPr algn="r"/>
            <a:r>
              <a:rPr lang="hr-HR" sz="2800" dirty="0" smtClean="0"/>
              <a:t>1103,9 m </a:t>
            </a:r>
            <a:r>
              <a:rPr lang="hr-HR" sz="2800" baseline="30000" dirty="0" smtClean="0"/>
              <a:t>3</a:t>
            </a:r>
          </a:p>
          <a:p>
            <a:pPr algn="r"/>
            <a:r>
              <a:rPr lang="hr-HR" sz="2800" dirty="0" smtClean="0"/>
              <a:t>1013,04 m </a:t>
            </a:r>
            <a:r>
              <a:rPr lang="hr-HR" sz="2800" baseline="30000" dirty="0" smtClean="0"/>
              <a:t>3</a:t>
            </a:r>
            <a:endParaRPr lang="hr-HR" sz="2800" baseline="30000" dirty="0"/>
          </a:p>
          <a:p>
            <a:pPr algn="r"/>
            <a:r>
              <a:rPr lang="hr-HR" sz="2800" dirty="0" smtClean="0"/>
              <a:t>934,15 m </a:t>
            </a:r>
            <a:r>
              <a:rPr lang="hr-HR" sz="2800" baseline="30000" dirty="0" smtClean="0"/>
              <a:t>3</a:t>
            </a:r>
          </a:p>
          <a:p>
            <a:pPr algn="r"/>
            <a:r>
              <a:rPr lang="hr-HR" sz="2800" dirty="0" smtClean="0"/>
              <a:t>887,74 m </a:t>
            </a:r>
            <a:r>
              <a:rPr lang="hr-HR" sz="2800" baseline="30000" dirty="0" smtClean="0"/>
              <a:t>3</a:t>
            </a:r>
            <a:endParaRPr lang="hr-HR" sz="2800" baseline="30000" dirty="0"/>
          </a:p>
          <a:p>
            <a:pPr algn="r"/>
            <a:r>
              <a:rPr lang="hr-HR" sz="2800" dirty="0" smtClean="0"/>
              <a:t>750,66 m </a:t>
            </a:r>
            <a:r>
              <a:rPr lang="hr-HR" sz="2800" baseline="30000" dirty="0" smtClean="0"/>
              <a:t>3</a:t>
            </a:r>
            <a:br>
              <a:rPr lang="hr-HR" sz="2800" baseline="30000" dirty="0" smtClean="0"/>
            </a:br>
            <a:endParaRPr lang="hr-HR" sz="2800" baseline="30000" dirty="0" smtClean="0"/>
          </a:p>
          <a:p>
            <a:r>
              <a:rPr lang="hr-HR" sz="2400" dirty="0" smtClean="0"/>
              <a:t>Ukupno: 11698.27 m </a:t>
            </a:r>
            <a:r>
              <a:rPr lang="hr-HR" sz="2400" baseline="30000" dirty="0" smtClean="0"/>
              <a:t>3</a:t>
            </a:r>
            <a:endParaRPr lang="hr-HR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128305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>
          <a:xfrm>
            <a:off x="384646" y="188913"/>
            <a:ext cx="8446145" cy="5256311"/>
          </a:xfrm>
        </p:spPr>
      </p:pic>
      <p:pic>
        <p:nvPicPr>
          <p:cNvPr id="6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26" y="1196752"/>
            <a:ext cx="4736234" cy="4248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567357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Ukupno: 12650 m </a:t>
            </a:r>
            <a:r>
              <a:rPr lang="hr-HR" sz="2400" baseline="30000" dirty="0" smtClean="0"/>
              <a:t>3</a:t>
            </a:r>
            <a:endParaRPr lang="hr-HR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927878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12650 m </a:t>
            </a:r>
            <a:r>
              <a:rPr lang="hr-HR" baseline="30000" dirty="0" smtClean="0"/>
              <a:t>3</a:t>
            </a:r>
            <a:r>
              <a:rPr lang="hr-HR" dirty="0" smtClean="0"/>
              <a:t> je  približan obujam jame koja bi bila napunjena vodom kao jezero</a:t>
            </a:r>
          </a:p>
          <a:p>
            <a:r>
              <a:rPr lang="hr-HR" dirty="0" smtClean="0"/>
              <a:t>Ako pretvorimo u dm 3  dobijemo</a:t>
            </a:r>
          </a:p>
          <a:p>
            <a:pPr marL="0" indent="0">
              <a:buNone/>
            </a:pPr>
            <a:r>
              <a:rPr lang="hr-HR" dirty="0" smtClean="0"/>
              <a:t>12650000 dm </a:t>
            </a:r>
            <a:r>
              <a:rPr lang="hr-HR" baseline="30000" dirty="0" smtClean="0"/>
              <a:t>3</a:t>
            </a:r>
          </a:p>
          <a:p>
            <a:pPr marL="0" indent="0">
              <a:buNone/>
            </a:pPr>
            <a:endParaRPr lang="hr-HR" baseline="30000" dirty="0" smtClean="0"/>
          </a:p>
          <a:p>
            <a:pPr marL="0" indent="0">
              <a:buNone/>
            </a:pPr>
            <a:r>
              <a:rPr lang="hr-HR" sz="4800" dirty="0" smtClean="0"/>
              <a:t>Tj       12650 000 litara vode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109026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19" y="1150938"/>
            <a:ext cx="5181600" cy="4124325"/>
          </a:xfrm>
        </p:spPr>
      </p:pic>
      <p:sp>
        <p:nvSpPr>
          <p:cNvPr id="4" name="TextBox 3"/>
          <p:cNvSpPr txBox="1"/>
          <p:nvPr/>
        </p:nvSpPr>
        <p:spPr>
          <a:xfrm>
            <a:off x="611560" y="39942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Jama bliže</a:t>
            </a:r>
          </a:p>
        </p:txBody>
      </p:sp>
    </p:spTree>
    <p:extLst>
      <p:ext uri="{BB962C8B-B14F-4D97-AF65-F5344CB8AC3E}">
        <p14:creationId xmlns:p14="http://schemas.microsoft.com/office/powerpoint/2010/main" val="2160864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r>
              <a:rPr lang="hr-HR" sz="2400" dirty="0" smtClean="0"/>
              <a:t>Još malo zanimljivosti  o površinama:</a:t>
            </a:r>
            <a:br>
              <a:rPr lang="hr-HR" sz="2400" dirty="0" smtClean="0"/>
            </a:br>
            <a:r>
              <a:rPr lang="hr-HR" sz="2400" dirty="0" smtClean="0"/>
              <a:t>Površinu elipse smo mogli izračunati i pomoću podijele elipse na trapeze</a:t>
            </a:r>
            <a:endParaRPr lang="hr-HR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33075"/>
            <a:ext cx="7800975" cy="5445125"/>
          </a:xfrm>
        </p:spPr>
      </p:pic>
    </p:spTree>
    <p:extLst>
      <p:ext uri="{BB962C8B-B14F-4D97-AF65-F5344CB8AC3E}">
        <p14:creationId xmlns:p14="http://schemas.microsoft.com/office/powerpoint/2010/main" val="865968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Izračunata je površina prvog sloja elipse. Gornji dio  i donji dio posebno.</a:t>
            </a:r>
            <a:br>
              <a:rPr lang="hr-HR" sz="2800" dirty="0" smtClean="0"/>
            </a:br>
            <a:r>
              <a:rPr lang="hr-HR" sz="2800" dirty="0" smtClean="0"/>
              <a:t>Površina je bila slična stvarnoj površini</a:t>
            </a:r>
            <a:endParaRPr lang="hr-HR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0543"/>
            <a:ext cx="7704856" cy="5398097"/>
          </a:xfrm>
        </p:spPr>
      </p:pic>
    </p:spTree>
    <p:extLst>
      <p:ext uri="{BB962C8B-B14F-4D97-AF65-F5344CB8AC3E}">
        <p14:creationId xmlns:p14="http://schemas.microsoft.com/office/powerpoint/2010/main" val="611647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6" r="-3758" b="24401"/>
          <a:stretch/>
        </p:blipFill>
        <p:spPr>
          <a:xfrm>
            <a:off x="11953" y="1628800"/>
            <a:ext cx="4967834" cy="348329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4" r="37758" b="28813"/>
          <a:stretch/>
        </p:blipFill>
        <p:spPr>
          <a:xfrm>
            <a:off x="4932040" y="1628800"/>
            <a:ext cx="394799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06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r="3857" b="12559"/>
          <a:stretch/>
        </p:blipFill>
        <p:spPr>
          <a:xfrm>
            <a:off x="323528" y="520261"/>
            <a:ext cx="3816424" cy="586777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9" r="345" b="-1"/>
          <a:stretch/>
        </p:blipFill>
        <p:spPr>
          <a:xfrm>
            <a:off x="4716015" y="692696"/>
            <a:ext cx="4021353" cy="490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07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" y="908720"/>
            <a:ext cx="8713788" cy="4901505"/>
          </a:xfrm>
        </p:spPr>
      </p:pic>
    </p:spTree>
    <p:extLst>
      <p:ext uri="{BB962C8B-B14F-4D97-AF65-F5344CB8AC3E}">
        <p14:creationId xmlns:p14="http://schemas.microsoft.com/office/powerpoint/2010/main" val="543394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Mini kviz:</a:t>
            </a:r>
          </a:p>
          <a:p>
            <a:r>
              <a:rPr lang="hr-HR" dirty="0" smtClean="0"/>
              <a:t>Geometrijski lik ( krivulja)  s kojom smo aproksimirali Jamu zove se?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415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Elipsa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3678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Kako glasi formula za izračunavanje površine elipse?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4985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 </a:t>
            </a:r>
            <a:r>
              <a:rPr lang="hr-HR" smtClean="0"/>
              <a:t>= a · b · </a:t>
            </a:r>
            <a:r>
              <a:rPr lang="el-GR" smtClean="0">
                <a:latin typeface="Times New Roman"/>
                <a:cs typeface="Times New Roman"/>
              </a:rPr>
              <a:t>π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06045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Koliko litara vode  bi stalo u jamu?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13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56" y="1055688"/>
            <a:ext cx="5876925" cy="4314825"/>
          </a:xfrm>
        </p:spPr>
      </p:pic>
      <p:sp>
        <p:nvSpPr>
          <p:cNvPr id="4" name="TextBox 3"/>
          <p:cNvSpPr txBox="1"/>
          <p:nvPr/>
        </p:nvSpPr>
        <p:spPr>
          <a:xfrm>
            <a:off x="611560" y="39942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 </a:t>
            </a:r>
            <a:r>
              <a:rPr lang="hr-HR" sz="32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bliže</a:t>
            </a:r>
          </a:p>
        </p:txBody>
      </p:sp>
    </p:spTree>
    <p:extLst>
      <p:ext uri="{BB962C8B-B14F-4D97-AF65-F5344CB8AC3E}">
        <p14:creationId xmlns:p14="http://schemas.microsoft.com/office/powerpoint/2010/main" val="1098326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12650000 litara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1418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Kojim geometrijskoim tijelom smo aproksimirali dijelove obujma?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92438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valjkom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14729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Tko nam je pomogao da dobijemo prave mjere Jame?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41942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Geodet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5910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rPr>
              <a:t>Veliki val ti poručuje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Malo lijepih poruka za kraj:</a:t>
            </a:r>
          </a:p>
        </p:txBody>
      </p:sp>
    </p:spTree>
    <p:extLst>
      <p:ext uri="{BB962C8B-B14F-4D97-AF65-F5344CB8AC3E}">
        <p14:creationId xmlns:p14="http://schemas.microsoft.com/office/powerpoint/2010/main" val="5385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51520" y="188640"/>
            <a:ext cx="4542422" cy="1693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Misli su kao  ptice, </a:t>
            </a:r>
          </a:p>
          <a:p>
            <a:pPr marL="0" indent="0">
              <a:buNone/>
            </a:pPr>
            <a:r>
              <a:rPr lang="hr-HR" sz="2800" dirty="0" smtClean="0"/>
              <a:t>Pokreću se same od sebe.</a:t>
            </a:r>
            <a:endParaRPr lang="hr-HR" sz="2800" dirty="0"/>
          </a:p>
        </p:txBody>
      </p:sp>
      <p:sp>
        <p:nvSpPr>
          <p:cNvPr id="5" name="Rezervirano mjesto sadržaja 1"/>
          <p:cNvSpPr txBox="1">
            <a:spLocks/>
          </p:cNvSpPr>
          <p:nvPr/>
        </p:nvSpPr>
        <p:spPr>
          <a:xfrm>
            <a:off x="32589" y="2204864"/>
            <a:ext cx="4709133" cy="169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800" dirty="0" smtClean="0"/>
              <a:t>Ljubav ne daje ništa osim sebe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800" dirty="0" smtClean="0"/>
              <a:t> i ne uzima ništa osim sebe.</a:t>
            </a:r>
          </a:p>
        </p:txBody>
      </p:sp>
      <p:sp>
        <p:nvSpPr>
          <p:cNvPr id="7" name="Rezervirano mjesto sadržaja 1"/>
          <p:cNvSpPr txBox="1">
            <a:spLocks/>
          </p:cNvSpPr>
          <p:nvPr/>
        </p:nvSpPr>
        <p:spPr>
          <a:xfrm>
            <a:off x="4355976" y="188640"/>
            <a:ext cx="460851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800" dirty="0" smtClean="0"/>
              <a:t>Gledajte bez razmišljanja i odjednom će sve oko vas postati svježe i novo.</a:t>
            </a:r>
            <a:endParaRPr lang="hr-HR" sz="2800" dirty="0"/>
          </a:p>
        </p:txBody>
      </p:sp>
      <p:sp>
        <p:nvSpPr>
          <p:cNvPr id="9" name="Rezervirano mjesto sadržaja 1"/>
          <p:cNvSpPr txBox="1">
            <a:spLocks/>
          </p:cNvSpPr>
          <p:nvPr/>
        </p:nvSpPr>
        <p:spPr>
          <a:xfrm>
            <a:off x="5079633" y="2331497"/>
            <a:ext cx="371480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800" dirty="0" smtClean="0"/>
              <a:t>Život postaje zanimljiv zbog mogućnosti da se ostvari  san.</a:t>
            </a:r>
            <a:endParaRPr lang="hr-HR" sz="2800" dirty="0"/>
          </a:p>
        </p:txBody>
      </p:sp>
      <p:sp>
        <p:nvSpPr>
          <p:cNvPr id="10" name="Rezervirano mjesto sadržaja 1"/>
          <p:cNvSpPr txBox="1">
            <a:spLocks/>
          </p:cNvSpPr>
          <p:nvPr/>
        </p:nvSpPr>
        <p:spPr>
          <a:xfrm>
            <a:off x="395536" y="4077072"/>
            <a:ext cx="329757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800" dirty="0" smtClean="0"/>
              <a:t>Dan bez smijeha je dan bez smisla.</a:t>
            </a:r>
          </a:p>
        </p:txBody>
      </p:sp>
      <p:sp>
        <p:nvSpPr>
          <p:cNvPr id="11" name="TekstniOkvir 4"/>
          <p:cNvSpPr txBox="1"/>
          <p:nvPr/>
        </p:nvSpPr>
        <p:spPr>
          <a:xfrm>
            <a:off x="4375786" y="4437112"/>
            <a:ext cx="3854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Voda kaže da uvijek pokušaš, jedini sigurni put prema neuspjehu je </a:t>
            </a:r>
            <a:r>
              <a:rPr lang="hr-HR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predaja.</a:t>
            </a:r>
            <a:endParaRPr lang="hr-HR" sz="28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8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1"/>
          <p:cNvSpPr txBox="1">
            <a:spLocks/>
          </p:cNvSpPr>
          <p:nvPr/>
        </p:nvSpPr>
        <p:spPr>
          <a:xfrm>
            <a:off x="287625" y="2852936"/>
            <a:ext cx="4464496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800" dirty="0" smtClean="0"/>
              <a:t>Budi sretan i kada je vani kiša.</a:t>
            </a:r>
            <a:endParaRPr lang="hr-HR" sz="2800" dirty="0"/>
          </a:p>
        </p:txBody>
      </p:sp>
      <p:sp>
        <p:nvSpPr>
          <p:cNvPr id="4" name="Rezervirano mjesto sadržaja 1"/>
          <p:cNvSpPr txBox="1">
            <a:spLocks/>
          </p:cNvSpPr>
          <p:nvPr/>
        </p:nvSpPr>
        <p:spPr>
          <a:xfrm>
            <a:off x="323528" y="332656"/>
            <a:ext cx="3830241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800" dirty="0" smtClean="0"/>
              <a:t>Ako ne znaš što osjećaš prema čovjeku, zatvori oči i zamisli da ga nema nigdje, nema ga i neće ga ni biti. Onda će vam sve biti jasno.</a:t>
            </a:r>
          </a:p>
        </p:txBody>
      </p:sp>
      <p:sp>
        <p:nvSpPr>
          <p:cNvPr id="6" name="Rezervirano mjesto sadržaja 1"/>
          <p:cNvSpPr txBox="1">
            <a:spLocks/>
          </p:cNvSpPr>
          <p:nvPr/>
        </p:nvSpPr>
        <p:spPr>
          <a:xfrm>
            <a:off x="4491315" y="294049"/>
            <a:ext cx="43845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800" dirty="0" smtClean="0"/>
              <a:t>Ne možemo riješiti probleme na isti način na kojeg smo ih stvorili</a:t>
            </a:r>
            <a:endParaRPr lang="hr-HR" sz="2800" dirty="0"/>
          </a:p>
        </p:txBody>
      </p:sp>
      <p:sp>
        <p:nvSpPr>
          <p:cNvPr id="7" name="Rezervirano mjesto sadržaja 1"/>
          <p:cNvSpPr txBox="1">
            <a:spLocks/>
          </p:cNvSpPr>
          <p:nvPr/>
        </p:nvSpPr>
        <p:spPr>
          <a:xfrm>
            <a:off x="4538599" y="1988840"/>
            <a:ext cx="4392826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800" dirty="0" smtClean="0"/>
              <a:t>Upamtite jedino zlatno pravilo je da pravila nema.</a:t>
            </a:r>
            <a:endParaRPr lang="hr-HR" sz="2800" dirty="0"/>
          </a:p>
        </p:txBody>
      </p:sp>
      <p:sp>
        <p:nvSpPr>
          <p:cNvPr id="8" name="Rezervirano mjesto sadržaja 1"/>
          <p:cNvSpPr txBox="1">
            <a:spLocks/>
          </p:cNvSpPr>
          <p:nvPr/>
        </p:nvSpPr>
        <p:spPr>
          <a:xfrm>
            <a:off x="4511734" y="3769060"/>
            <a:ext cx="4392488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800" dirty="0" smtClean="0"/>
              <a:t>Ljubav ne poznaje objekt, ljubav nema adresara.</a:t>
            </a:r>
            <a:endParaRPr lang="hr-HR" sz="2800" dirty="0"/>
          </a:p>
        </p:txBody>
      </p:sp>
      <p:sp>
        <p:nvSpPr>
          <p:cNvPr id="9" name="Rezervirano mjesto sadržaja 1"/>
          <p:cNvSpPr txBox="1">
            <a:spLocks/>
          </p:cNvSpPr>
          <p:nvPr/>
        </p:nvSpPr>
        <p:spPr>
          <a:xfrm>
            <a:off x="333830" y="4331804"/>
            <a:ext cx="36004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800" dirty="0" smtClean="0"/>
              <a:t>Rijeka nikad nestaje pa nemoj ni ti.</a:t>
            </a:r>
          </a:p>
        </p:txBody>
      </p:sp>
    </p:spTree>
    <p:extLst>
      <p:ext uri="{BB962C8B-B14F-4D97-AF65-F5344CB8AC3E}">
        <p14:creationId xmlns:p14="http://schemas.microsoft.com/office/powerpoint/2010/main" val="6100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1"/>
          <p:cNvSpPr txBox="1">
            <a:spLocks/>
          </p:cNvSpPr>
          <p:nvPr/>
        </p:nvSpPr>
        <p:spPr>
          <a:xfrm>
            <a:off x="179512" y="214276"/>
            <a:ext cx="5184576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800" dirty="0" smtClean="0"/>
              <a:t>Znanje se može priopćiti, mudrost ne. Mudrost se može naći, može se njome biti nošen, ali reći i naučavati je nije moguće</a:t>
            </a:r>
            <a:endParaRPr lang="hr-HR" sz="2800" dirty="0"/>
          </a:p>
        </p:txBody>
      </p:sp>
      <p:sp>
        <p:nvSpPr>
          <p:cNvPr id="6" name="TekstniOkvir 3"/>
          <p:cNvSpPr txBox="1">
            <a:spLocks noGrp="1"/>
          </p:cNvSpPr>
          <p:nvPr>
            <p:ph idx="1"/>
          </p:nvPr>
        </p:nvSpPr>
        <p:spPr>
          <a:xfrm>
            <a:off x="539552" y="2663153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2800" dirty="0"/>
              <a:t>Čudno je to kako je malo potrebno da budemo sretni, još čudnije kako nam baš to malo nedostaje</a:t>
            </a:r>
          </a:p>
        </p:txBody>
      </p:sp>
      <p:sp>
        <p:nvSpPr>
          <p:cNvPr id="7" name="TekstniOkvir 5"/>
          <p:cNvSpPr txBox="1"/>
          <p:nvPr/>
        </p:nvSpPr>
        <p:spPr>
          <a:xfrm>
            <a:off x="5364088" y="363821"/>
            <a:ext cx="32043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hr-HR" sz="28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Ako mislite da ste pogriješili u svome životu to je znak da još uvijek niste sve naučili iz njega </a:t>
            </a:r>
          </a:p>
        </p:txBody>
      </p:sp>
      <p:sp>
        <p:nvSpPr>
          <p:cNvPr id="9" name="TekstniOkvir 3"/>
          <p:cNvSpPr txBox="1"/>
          <p:nvPr/>
        </p:nvSpPr>
        <p:spPr>
          <a:xfrm>
            <a:off x="4307667" y="3789040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Kako voda ide u svaku posudu i mijenja svoj oblik, tako i čovjek treba biti fleksibilan i spreman za svaki dio života.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6"/>
          <p:cNvSpPr txBox="1"/>
          <p:nvPr/>
        </p:nvSpPr>
        <p:spPr>
          <a:xfrm>
            <a:off x="4427984" y="373306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Svako biće je jedinstveno, nikad nitko nije i nikad neće biti sličan vama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71500" y="188640"/>
            <a:ext cx="4212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Kap koja je bila u </a:t>
            </a:r>
            <a:r>
              <a:rPr lang="hr-HR" sz="2800" dirty="0" err="1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tsunamiju</a:t>
            </a:r>
            <a:r>
              <a:rPr lang="hr-HR" sz="28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 može biti i u mirnoj rijeci. Nečija prošlost ne definira njihovu budućnost.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  <p:sp>
        <p:nvSpPr>
          <p:cNvPr id="8" name="TekstniOkvir 5"/>
          <p:cNvSpPr txBox="1"/>
          <p:nvPr/>
        </p:nvSpPr>
        <p:spPr>
          <a:xfrm>
            <a:off x="71500" y="2204864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Kada osjetite ljubav – val, negdje mora biti i </a:t>
            </a:r>
            <a:br>
              <a:rPr lang="hr-HR" sz="28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</a:br>
            <a:r>
              <a:rPr lang="hr-HR" sz="2800" dirty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ljubav – ocean.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  <p:sp>
        <p:nvSpPr>
          <p:cNvPr id="9" name="TekstniOkvir 3"/>
          <p:cNvSpPr txBox="1">
            <a:spLocks noGrp="1"/>
          </p:cNvSpPr>
          <p:nvPr>
            <p:ph idx="1"/>
          </p:nvPr>
        </p:nvSpPr>
        <p:spPr>
          <a:xfrm>
            <a:off x="4275314" y="3140968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2800" dirty="0"/>
              <a:t>Ti si genije, i on, i ona i svi vi. Svi su ljudi genijalci  samo na drukčiji način. Za to se ne treba zanemarivati stvarima u kojima ste loši i koje ne volite, već samo ono u čemu ste dobri i držati se toga.</a:t>
            </a:r>
            <a:endParaRPr lang="en-US" sz="2800" dirty="0"/>
          </a:p>
        </p:txBody>
      </p:sp>
      <p:sp>
        <p:nvSpPr>
          <p:cNvPr id="10" name="TekstniOkvir 5"/>
          <p:cNvSpPr txBox="1"/>
          <p:nvPr/>
        </p:nvSpPr>
        <p:spPr>
          <a:xfrm>
            <a:off x="251520" y="4293096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2400" b="1" i="1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defRPr>
            </a:lvl1pPr>
          </a:lstStyle>
          <a:p>
            <a:r>
              <a:rPr lang="hr-HR" sz="2800" dirty="0"/>
              <a:t>Voda poručuje da je dobrota i u meni i u tebi i u svakom biću.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896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94" y="1208088"/>
            <a:ext cx="6191250" cy="4010025"/>
          </a:xfrm>
        </p:spPr>
      </p:pic>
      <p:sp>
        <p:nvSpPr>
          <p:cNvPr id="4" name="TextBox 3"/>
          <p:cNvSpPr txBox="1"/>
          <p:nvPr/>
        </p:nvSpPr>
        <p:spPr>
          <a:xfrm>
            <a:off x="611560" y="39942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</a:rPr>
              <a:t>I bliže</a:t>
            </a:r>
            <a:endParaRPr lang="hr-HR" sz="3200" dirty="0">
              <a:solidFill>
                <a:schemeClr val="bg1"/>
              </a:solidFill>
              <a:effectLst>
                <a:glow rad="101600">
                  <a:schemeClr val="tx1">
                    <a:alpha val="8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3546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 txBox="1">
            <a:spLocks/>
          </p:cNvSpPr>
          <p:nvPr/>
        </p:nvSpPr>
        <p:spPr>
          <a:xfrm>
            <a:off x="179512" y="260648"/>
            <a:ext cx="8784976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effectLst>
                  <a:glow rad="101600">
                    <a:schemeClr val="tx1">
                      <a:alpha val="88000"/>
                    </a:schemeClr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800" dirty="0" smtClean="0"/>
          </a:p>
          <a:p>
            <a:r>
              <a:rPr lang="hr-HR" sz="2800" dirty="0" smtClean="0"/>
              <a:t>Poruke su iz:</a:t>
            </a:r>
          </a:p>
          <a:p>
            <a:r>
              <a:rPr lang="hr-HR" sz="2800" dirty="0" smtClean="0"/>
              <a:t> „Alkemičar”, Paulo Coelho</a:t>
            </a:r>
          </a:p>
          <a:p>
            <a:r>
              <a:rPr lang="hr-HR" sz="2800" dirty="0" smtClean="0"/>
              <a:t>„Siddhartha”, Hermann Hesse</a:t>
            </a:r>
          </a:p>
          <a:p>
            <a:r>
              <a:rPr lang="hr-HR" sz="2800" dirty="0" smtClean="0"/>
              <a:t>„Prorok”, Kahlil Gibran</a:t>
            </a:r>
          </a:p>
          <a:p>
            <a:r>
              <a:rPr lang="hr-HR" sz="2800" dirty="0" smtClean="0"/>
              <a:t>„Priručnik za ratnika svjetlosti”, Paulo Coelho</a:t>
            </a:r>
          </a:p>
          <a:p>
            <a:r>
              <a:rPr lang="hr-HR" sz="2800" dirty="0" smtClean="0"/>
              <a:t>„Poruka razigranog duha, ogledalo prosvjetjenja”, bez autora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9832915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Kraj</a:t>
            </a:r>
          </a:p>
          <a:p>
            <a:r>
              <a:rPr lang="hr-HR" dirty="0" smtClean="0"/>
              <a:t>Ljerka Linić, uč. </a:t>
            </a:r>
            <a:r>
              <a:rPr lang="hr-HR" smtClean="0"/>
              <a:t>matematike</a:t>
            </a:r>
          </a:p>
          <a:p>
            <a:r>
              <a:rPr lang="hr-HR" dirty="0" smtClean="0"/>
              <a:t> OŠ Čavle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435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Kad bi se Jama napunila vodom, pogled odozgo bi se promijenio 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203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06" y="1193800"/>
            <a:ext cx="4924425" cy="4038600"/>
          </a:xfrm>
        </p:spPr>
      </p:pic>
    </p:spTree>
    <p:extLst>
      <p:ext uri="{BB962C8B-B14F-4D97-AF65-F5344CB8AC3E}">
        <p14:creationId xmlns:p14="http://schemas.microsoft.com/office/powerpoint/2010/main" val="361783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19" y="1150938"/>
            <a:ext cx="5181600" cy="4124325"/>
          </a:xfrm>
        </p:spPr>
      </p:pic>
    </p:spTree>
    <p:extLst>
      <p:ext uri="{BB962C8B-B14F-4D97-AF65-F5344CB8AC3E}">
        <p14:creationId xmlns:p14="http://schemas.microsoft.com/office/powerpoint/2010/main" val="133791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1314</Words>
  <Application>Microsoft Office PowerPoint</Application>
  <PresentationFormat>On-screen Show (4:3)</PresentationFormat>
  <Paragraphs>151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Cambria Math</vt:lpstr>
      <vt:lpstr>Times New Roman</vt:lpstr>
      <vt:lpstr>Tema sustava Office</vt:lpstr>
      <vt:lpstr>Matematika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Druga slojnica</vt:lpstr>
      <vt:lpstr>Treća slojnica</vt:lpstr>
      <vt:lpstr>Četvrta slojnica</vt:lpstr>
      <vt:lpstr>Peta slojnica</vt:lpstr>
      <vt:lpstr>Šesta slojnica</vt:lpstr>
      <vt:lpstr>Sedma slojnica</vt:lpstr>
      <vt:lpstr>Osma slojnica</vt:lpstr>
      <vt:lpstr>Deveta slojnica</vt:lpstr>
      <vt:lpstr>Deseta slojnica</vt:lpstr>
      <vt:lpstr>Ovi približni izračuni pomoću elipsi dali su ove rezultte</vt:lpstr>
      <vt:lpstr>PowerPoint Presentation</vt:lpstr>
      <vt:lpstr>PowerPoint Presentation</vt:lpstr>
      <vt:lpstr>Još malo zanimljivosti  o površinama: Površinu elipse smo mogli izračunati i pomoću podijele elipse na trapeze</vt:lpstr>
      <vt:lpstr>Izračunata je površina prvog sloja elipse. Gornji dio  i donji dio posebno. Površina je bila slična stvarnoj površini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Veliki val ti poručuje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</dc:creator>
  <cp:lastModifiedBy>Skela</cp:lastModifiedBy>
  <cp:revision>39</cp:revision>
  <dcterms:created xsi:type="dcterms:W3CDTF">2018-03-16T13:05:33Z</dcterms:created>
  <dcterms:modified xsi:type="dcterms:W3CDTF">2021-03-30T09:27:40Z</dcterms:modified>
</cp:coreProperties>
</file>