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91" r:id="rId16"/>
    <p:sldId id="269" r:id="rId17"/>
    <p:sldId id="266" r:id="rId18"/>
    <p:sldId id="267" r:id="rId19"/>
    <p:sldId id="270" r:id="rId20"/>
    <p:sldId id="271" r:id="rId21"/>
    <p:sldId id="273" r:id="rId22"/>
    <p:sldId id="274" r:id="rId23"/>
    <p:sldId id="275" r:id="rId24"/>
    <p:sldId id="277" r:id="rId25"/>
    <p:sldId id="279" r:id="rId26"/>
    <p:sldId id="276" r:id="rId27"/>
    <p:sldId id="280" r:id="rId28"/>
    <p:sldId id="278" r:id="rId29"/>
    <p:sldId id="281" r:id="rId30"/>
    <p:sldId id="282" r:id="rId31"/>
    <p:sldId id="283" r:id="rId32"/>
    <p:sldId id="284" r:id="rId33"/>
    <p:sldId id="292" r:id="rId34"/>
    <p:sldId id="285" r:id="rId35"/>
    <p:sldId id="286" r:id="rId36"/>
    <p:sldId id="287" r:id="rId37"/>
    <p:sldId id="288" r:id="rId38"/>
    <p:sldId id="289" r:id="rId39"/>
    <p:sldId id="290" r:id="rId40"/>
    <p:sldId id="293" r:id="rId41"/>
  </p:sldIdLst>
  <p:sldSz cx="12188825" cy="6858000"/>
  <p:notesSz cx="6858000" cy="9144000"/>
  <p:defaultTextStyle>
    <a:defPPr rtl="0">
      <a:defRPr lang="hr-H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92" autoAdjust="0"/>
  </p:normalViewPr>
  <p:slideViewPr>
    <p:cSldViewPr>
      <p:cViewPr varScale="1">
        <p:scale>
          <a:sx n="29" d="100"/>
          <a:sy n="29" d="100"/>
        </p:scale>
        <p:origin x="590" y="3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79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89-4564-9FCD-74662F3021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89-4564-9FCD-74662F3021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89-4564-9FCD-74662F3021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389-4564-9FCD-74662F30212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DA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75%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89-4564-9FCD-74662F30212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NE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dirty="0"/>
                      <a:t>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89-4564-9FCD-74662F30212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389-4564-9FCD-74662F30212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389-4564-9FCD-74662F30212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89-4564-9FCD-74662F30212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F8-4F7E-B343-E54DDAF0E4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F8-4F7E-B343-E54DDAF0E4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F8-4F7E-B343-E54DDAF0E4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F8-4F7E-B343-E54DDAF0E4A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0F8-4F7E-B343-E54DDAF0E4A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0F8-4F7E-B343-E54DDAF0E4A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0F8-4F7E-B343-E54DDAF0E4A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0F8-4F7E-B343-E54DDAF0E4A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F8-4F7E-B343-E54DDAF0E4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47F-4F21-8451-943BFD8BD1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47F-4F21-8451-943BFD8BD1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47F-4F21-8451-943BFD8BD1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47F-4F21-8451-943BFD8BD1F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6ACC63-58FD-48A9-82BA-E2DD995D9C9F}" type="CATEGORYNAME">
                      <a:rPr lang="en-US" smtClean="0"/>
                      <a:pPr>
                        <a:defRPr/>
                      </a:pPr>
                      <a:t>[CATEGORY NAME]</a:t>
                    </a:fld>
                    <a:endParaRPr lang="en-US"/>
                  </a:p>
                  <a:p>
                    <a:pPr>
                      <a:defRPr/>
                    </a:pPr>
                    <a:r>
                      <a:rPr lang="en-US"/>
                      <a:t>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47F-4F21-8451-943BFD8BD1F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CE40BA-A4E3-424B-A2CC-F8C69571529D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/>
                      <a:t>45%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47F-4F21-8451-943BFD8BD1F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47F-4F21-8451-943BFD8BD1F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47F-4F21-8451-943BFD8BD1F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7F-4F21-8451-943BFD8BD1F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45C-4892-AAB8-7C317A3B5B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45C-4892-AAB8-7C317A3B5B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45C-4892-AAB8-7C317A3B5B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45C-4892-AAB8-7C317A3B5BB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45C-4892-AAB8-7C317A3B5BB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45C-4892-AAB8-7C317A3B5BB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01910B-AB9D-44D1-B44B-89A769083819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/>
                      <a:t>85%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5C-4892-AAB8-7C317A3B5BB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56BC3D-A04F-428B-810B-6083FE82C279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 dirty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dirty="0"/>
                      <a:t>15%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45C-4892-AAB8-7C317A3B5BB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2">
                  <c:v>VODA</c:v>
                </c:pt>
                <c:pt idx="3">
                  <c:v>SOKOVI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2">
                  <c:v>85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5C-4892-AAB8-7C317A3B5BB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90-4FD8-9646-CF6E23FF57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90-4FD8-9646-CF6E23FF57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90-4FD8-9646-CF6E23FF57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90-4FD8-9646-CF6E23FF57E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6EE63C-913F-44D7-A48A-2CA00AAE9164}" type="CATEGORYNAME">
                      <a:rPr lang="en-US" smtClean="0"/>
                      <a:pPr>
                        <a:defRPr/>
                      </a:pPr>
                      <a:t>[CATEGORY NAME]</a:t>
                    </a:fld>
                    <a:endParaRPr lang="en-US"/>
                  </a:p>
                  <a:p>
                    <a:pPr>
                      <a:defRPr/>
                    </a:pPr>
                    <a:r>
                      <a:rPr lang="en-US"/>
                      <a:t>75%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90-4FD8-9646-CF6E23FF57E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6E0F97-B3A5-451E-A312-E4654F8EB326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/>
                      <a:t>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90-4FD8-9646-CF6E23FF57E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A90-4FD8-9646-CF6E23FF57E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A90-4FD8-9646-CF6E23FF57E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90-4FD8-9646-CF6E23FF57E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B4-4FB6-8FC5-393EBDAC03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B4-4FB6-8FC5-393EBDAC03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B4-4FB6-8FC5-393EBDAC03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B4-4FB6-8FC5-393EBDAC037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24C4E0-258E-4D44-96E3-F5758ABC8FA2}" type="CATEGORYNAME">
                      <a:rPr lang="en-US" smtClean="0"/>
                      <a:pPr>
                        <a:defRPr/>
                      </a:pPr>
                      <a:t>[CATEGORY NAME]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B4-4FB6-8FC5-393EBDAC037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D7EAD7-B0CA-49B8-8300-B0FE68F6C8ED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/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B4-4FB6-8FC5-393EBDAC037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124018-D2BF-4562-A9B8-3C16314597D7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/>
                      <a:t>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8B4-4FB6-8FC5-393EBDAC0376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17AFEE-A978-4849-A837-F6D109F1FBA2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r>
                      <a:rPr lang="en-US" dirty="0"/>
                      <a:t>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8B4-4FB6-8FC5-393EBDAC037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SVAKODNEVNO</c:v>
                </c:pt>
                <c:pt idx="1">
                  <c:v>PONEKAD</c:v>
                </c:pt>
                <c:pt idx="2">
                  <c:v>RIJETKO</c:v>
                </c:pt>
                <c:pt idx="3">
                  <c:v>NIKADA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30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B4-4FB6-8FC5-393EBDAC037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97C6E9-4176-4BCB-B8E9-014E5BCCC37F}" type="datetime1">
              <a:rPr lang="hr-HR" smtClean="0"/>
              <a:pPr rtl="0"/>
              <a:t>30.3.2021.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D325D3-C76C-4C3D-B7CA-3372FB2A86F9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hr-HR" smtClean="0"/>
              <a:pPr rtl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794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vadrati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Zaobljeni pravokutni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9" name="Zaobljeni pravokutni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10" name="Pravokutnik s kutom zaobljenim s iste stran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/>
              <a:t>Uredite stil podnaslova matrice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52FB41-A017-4828-8AE6-2E9A008E7404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5FDACB-65AD-4B62-B13A-D5F12247221C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vadrati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Zaobljeni pravokutni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9" name="Zaobljeni pravokutni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10" name="Pravokutnik s kutom zaobljenim s iste stran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</p:grpSp>
      <p:grpSp>
        <p:nvGrpSpPr>
          <p:cNvPr id="15" name="grafika pri dnu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Prostoručni oblik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17" name="Pravokutni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 dirty="0"/>
            </a:p>
          </p:txBody>
        </p:sp>
      </p:grp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24E362-8BE5-47D2-B535-28BD61504A9E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050553-66D9-4F35-9386-85598C98BED4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vadrati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Zaobljeni pravokutnik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9" name="Zaobljeni pravokutnik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10" name="Pravokutnik s kutom zaobljenim s iste stran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</p:grpSp>
      <p:grpSp>
        <p:nvGrpSpPr>
          <p:cNvPr id="19" name="grafika pri dnu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Prostoručni oblik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21" name="Pravokutni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D8F10A-819A-4D38-A8F1-716ECA2BCEAA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361109-E026-4351-892B-3A3B0D060C45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3141E5-F7EB-4AB2-8417-1AE3AB09A1F2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34C82A-E693-49A9-9CF0-79BD355853E1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fika pri dnu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Prostoručni oblik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10" name="Pravokutni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 dirty="0"/>
            </a:p>
          </p:txBody>
        </p:sp>
      </p:grp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699713-6EC1-4E50-87D4-D152EA47A01A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BCF6D4-45D7-4B48-9F1C-875E9C5158C3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90C143-CA49-4066-B2CA-CEC4AB890AD9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pri dnu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Prostoručni oblik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18" name="Pravokutni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 dirty="0"/>
            </a:p>
          </p:txBody>
        </p:sp>
      </p:grpSp>
      <p:grpSp>
        <p:nvGrpSpPr>
          <p:cNvPr id="7" name="kvadrati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Zaobljeni pravokutni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9" name="Zaobljeni pravokutni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10" name="Pravokutnik s kutom zaobljenim s iste stran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1CCFFE-0B42-4780-8F8D-5A5EF1C1EF34}" type="datetime1">
              <a:rPr lang="hr-HR" noProof="0" smtClean="0"/>
              <a:pPr rtl="0"/>
              <a:t>30.3.2021.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oryjumper.com/book/read/9221346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faed9069949dd40925b720d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ordwall.net/hr/resource/55272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ipsnack.com/88C6E8AA9F7/mala-kuharica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28324" y="548680"/>
            <a:ext cx="9141619" cy="1224136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hr-HR" sz="4000" dirty="0"/>
              <a:t>ZDRAVO SE HRANIM, </a:t>
            </a:r>
            <a:br>
              <a:rPr lang="hr-HR" sz="4000" dirty="0"/>
            </a:br>
            <a:r>
              <a:rPr lang="hr-HR" sz="4000" dirty="0"/>
              <a:t>ZA DRUGO NE MARIM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7748" y="2060848"/>
            <a:ext cx="11953328" cy="915091"/>
          </a:xfrm>
        </p:spPr>
        <p:txBody>
          <a:bodyPr rtlCol="0">
            <a:normAutofit fontScale="25000" lnSpcReduction="20000"/>
          </a:bodyPr>
          <a:lstStyle/>
          <a:p>
            <a:pPr algn="ctr" rtl="0"/>
            <a:r>
              <a:rPr lang="hr-HR" sz="7400" dirty="0"/>
              <a:t>PROJEKT „ŠKOLSKE KNJIGE” – OTKRIJ TAJNU ZA BUDUĆNOST SJAJNU</a:t>
            </a:r>
          </a:p>
          <a:p>
            <a:pPr algn="ctr" rtl="0"/>
            <a:r>
              <a:rPr lang="hr-HR" sz="7400" dirty="0"/>
              <a:t>NEK’ TI EDUKACIJA BUDE INSPIRACIJA</a:t>
            </a:r>
          </a:p>
          <a:p>
            <a:pPr algn="ctr" rtl="0"/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ANKETE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r-HR" dirty="0"/>
              <a:t>Imaš li kod kuće kuhani obrok svaki dan?</a:t>
            </a:r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8166036"/>
              </p:ext>
            </p:extLst>
          </p:nvPr>
        </p:nvGraphicFramePr>
        <p:xfrm>
          <a:off x="1141413" y="2413000"/>
          <a:ext cx="4875212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/>
              <a:t>Koliko često jedeš slatkiše?</a:t>
            </a:r>
          </a:p>
        </p:txBody>
      </p:sp>
      <p:graphicFrame>
        <p:nvGraphicFramePr>
          <p:cNvPr id="14" name="Rezervirano mjesto sadržaja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16522448"/>
              </p:ext>
            </p:extLst>
          </p:nvPr>
        </p:nvGraphicFramePr>
        <p:xfrm>
          <a:off x="6094413" y="2413000"/>
          <a:ext cx="4875212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6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SAT RAZREDNIKA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8882" y="1600200"/>
            <a:ext cx="10636169" cy="4572000"/>
          </a:xfrm>
        </p:spPr>
        <p:txBody>
          <a:bodyPr/>
          <a:lstStyle/>
          <a:p>
            <a:r>
              <a:rPr lang="hr-HR" dirty="0"/>
              <a:t>prezentacija o zdravoj prehrani</a:t>
            </a:r>
          </a:p>
          <a:p>
            <a:r>
              <a:rPr lang="hr-HR" dirty="0"/>
              <a:t>upoznavanje pojma tanjur zdrave prehrane</a:t>
            </a:r>
          </a:p>
          <a:p>
            <a:r>
              <a:rPr lang="hr-HR" dirty="0"/>
              <a:t>utjecaj prehrane na zdravlje</a:t>
            </a:r>
          </a:p>
          <a:p>
            <a:r>
              <a:rPr lang="hr-HR" dirty="0"/>
              <a:t>potreba za spavanjem, kretanjem, vodom</a:t>
            </a:r>
          </a:p>
          <a:p>
            <a:r>
              <a:rPr lang="hr-HR" dirty="0"/>
              <a:t>pojam masti</a:t>
            </a:r>
          </a:p>
          <a:p>
            <a:pPr marL="0" indent="0">
              <a:buNone/>
            </a:pPr>
            <a:r>
              <a:rPr lang="hr-HR" dirty="0"/>
              <a:t>                               upoznavanje pojmova, priprema za radionicu</a:t>
            </a:r>
          </a:p>
          <a:p>
            <a:r>
              <a:rPr lang="hr-HR" dirty="0"/>
              <a:t>pojam šećer </a:t>
            </a:r>
          </a:p>
        </p:txBody>
      </p:sp>
      <p:sp>
        <p:nvSpPr>
          <p:cNvPr id="4" name="Desna vitičasta zagrada 3"/>
          <p:cNvSpPr/>
          <p:nvPr/>
        </p:nvSpPr>
        <p:spPr>
          <a:xfrm>
            <a:off x="3646140" y="4293096"/>
            <a:ext cx="371472" cy="1296144"/>
          </a:xfrm>
          <a:prstGeom prst="rightBrace">
            <a:avLst>
              <a:gd name="adj1" fmla="val 8333"/>
              <a:gd name="adj2" fmla="val 506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848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KOLIKO ČEGA JESTI?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995" y="1621339"/>
            <a:ext cx="8894835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2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39" y="1124744"/>
            <a:ext cx="2708411" cy="361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2132856"/>
            <a:ext cx="2708412" cy="361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8" y="188640"/>
            <a:ext cx="2708203" cy="361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02" y="3068960"/>
            <a:ext cx="2708412" cy="361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Val 5"/>
          <p:cNvSpPr/>
          <p:nvPr/>
        </p:nvSpPr>
        <p:spPr>
          <a:xfrm rot="165597">
            <a:off x="6958508" y="404664"/>
            <a:ext cx="3816424" cy="1368152"/>
          </a:xfrm>
          <a:prstGeom prst="wave">
            <a:avLst>
              <a:gd name="adj1" fmla="val 12500"/>
              <a:gd name="adj2" fmla="val 21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ŠTO VOLIM JESTI?</a:t>
            </a:r>
          </a:p>
        </p:txBody>
      </p:sp>
    </p:spTree>
    <p:extLst>
      <p:ext uri="{BB962C8B-B14F-4D97-AF65-F5344CB8AC3E}">
        <p14:creationId xmlns:p14="http://schemas.microsoft.com/office/powerpoint/2010/main" val="1990466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HRVATSKI JEZIK – igrokaz „Zdrava hrana”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>
              <a:hlinkClick r:id="rId2"/>
            </a:endParaRPr>
          </a:p>
          <a:p>
            <a:pPr marL="0" indent="0">
              <a:buNone/>
            </a:pPr>
            <a:endParaRPr lang="hr-HR" dirty="0">
              <a:hlinkClick r:id="rId2"/>
            </a:endParaRPr>
          </a:p>
          <a:p>
            <a:pPr marL="0" indent="0">
              <a:buNone/>
            </a:pPr>
            <a:r>
              <a:rPr lang="hr-HR" dirty="0" smtClean="0">
                <a:hlinkClick r:id="rId2"/>
              </a:rPr>
              <a:t>zdrava </a:t>
            </a:r>
            <a:r>
              <a:rPr lang="hr-HR" dirty="0">
                <a:hlinkClick r:id="rId2"/>
              </a:rPr>
              <a:t>hrana igrokaz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482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404664"/>
            <a:ext cx="4083918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416130"/>
            <a:ext cx="4075318" cy="543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919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MATEMATIKA – Brojevi do 5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628800"/>
            <a:ext cx="3723878" cy="496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1628800"/>
            <a:ext cx="3723878" cy="496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650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PRIRODA I DRUŠTVO – Naše zdravlje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665286"/>
            <a:ext cx="2733768" cy="3645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1641463"/>
            <a:ext cx="2753848" cy="3671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75" y="1665286"/>
            <a:ext cx="2733768" cy="3645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25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UTORAK, 17. 11. 2020.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suradnji s učiteljicom Prirode i Biologije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00" y="2321514"/>
            <a:ext cx="4727848" cy="3545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2321514"/>
            <a:ext cx="4727848" cy="3545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85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/>
              <a:t>Igra asocijacija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64395"/>
            <a:ext cx="4875212" cy="365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950396" y="188640"/>
            <a:ext cx="5019546" cy="2151789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Animirani film o zdravoj </a:t>
            </a:r>
            <a:r>
              <a:rPr lang="hr-HR" dirty="0" smtClean="0"/>
              <a:t>prehrani</a:t>
            </a:r>
          </a:p>
          <a:p>
            <a:pPr algn="ctr"/>
            <a:r>
              <a:rPr lang="hr-HR" dirty="0" smtClean="0">
                <a:hlinkClick r:id="rId3"/>
              </a:rPr>
              <a:t>film</a:t>
            </a:r>
            <a:endParaRPr lang="hr-HR" dirty="0" smtClean="0"/>
          </a:p>
          <a:p>
            <a:pPr algn="ctr"/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5" y="1700808"/>
            <a:ext cx="4875212" cy="365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569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764" y="1600200"/>
            <a:ext cx="10708179" cy="457200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Osnovna škola Antuna </a:t>
            </a:r>
            <a:r>
              <a:rPr lang="hr-HR" dirty="0" err="1"/>
              <a:t>Kanižlića</a:t>
            </a:r>
            <a:r>
              <a:rPr lang="hr-HR" dirty="0"/>
              <a:t>, Požega</a:t>
            </a:r>
          </a:p>
          <a:p>
            <a:pPr marL="0" indent="0">
              <a:buNone/>
            </a:pPr>
            <a:r>
              <a:rPr lang="hr-HR" dirty="0"/>
              <a:t>razredni odjel: 1.a</a:t>
            </a:r>
          </a:p>
          <a:p>
            <a:pPr marL="0" indent="0">
              <a:buNone/>
            </a:pPr>
            <a:r>
              <a:rPr lang="hr-HR" dirty="0"/>
              <a:t>voditeljice projekta: Danijela Stanić, učiteljica Prirode i Biologije</a:t>
            </a:r>
          </a:p>
          <a:p>
            <a:pPr marL="0" indent="0">
              <a:buNone/>
            </a:pPr>
            <a:r>
              <a:rPr lang="hr-HR" dirty="0"/>
              <a:t>                                   Ksenija Teskač, učiteljica razredne nastave</a:t>
            </a:r>
          </a:p>
          <a:p>
            <a:pPr marL="0" indent="0">
              <a:buNone/>
            </a:pPr>
            <a:r>
              <a:rPr lang="hr-HR" dirty="0"/>
              <a:t>naziv projekta: ZDRAVO SE HRANIM, ZA DRUGO NE MARIM.</a:t>
            </a:r>
          </a:p>
          <a:p>
            <a:pPr marL="0" indent="0">
              <a:buNone/>
            </a:pPr>
            <a:r>
              <a:rPr lang="hr-HR" dirty="0"/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7071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5860" y="188640"/>
            <a:ext cx="9844083" cy="5983560"/>
          </a:xfrm>
        </p:spPr>
        <p:txBody>
          <a:bodyPr/>
          <a:lstStyle/>
          <a:p>
            <a:r>
              <a:rPr lang="hr-HR" dirty="0"/>
              <a:t>imena grupa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4051835"/>
            <a:ext cx="3020670" cy="2265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65" y="2840317"/>
            <a:ext cx="3020670" cy="2265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2" y="1545672"/>
            <a:ext cx="3020669" cy="2265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4" y="4051835"/>
            <a:ext cx="3020669" cy="2265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389" y="1555920"/>
            <a:ext cx="3007005" cy="2255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Strelica ulijevo 15"/>
          <p:cNvSpPr/>
          <p:nvPr/>
        </p:nvSpPr>
        <p:spPr>
          <a:xfrm>
            <a:off x="3483915" y="15456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JABUKE</a:t>
            </a:r>
          </a:p>
        </p:txBody>
      </p:sp>
      <p:sp>
        <p:nvSpPr>
          <p:cNvPr id="17" name="Strelica ulijevo 16"/>
          <p:cNvSpPr/>
          <p:nvPr/>
        </p:nvSpPr>
        <p:spPr>
          <a:xfrm>
            <a:off x="3483915" y="583270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BANANE</a:t>
            </a:r>
          </a:p>
        </p:txBody>
      </p:sp>
      <p:sp>
        <p:nvSpPr>
          <p:cNvPr id="18" name="Strelica udesno 17"/>
          <p:cNvSpPr/>
          <p:nvPr/>
        </p:nvSpPr>
        <p:spPr>
          <a:xfrm>
            <a:off x="7783449" y="1628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MRKVE</a:t>
            </a:r>
          </a:p>
        </p:txBody>
      </p:sp>
      <p:sp>
        <p:nvSpPr>
          <p:cNvPr id="19" name="Strelica udesno 18"/>
          <p:cNvSpPr/>
          <p:nvPr/>
        </p:nvSpPr>
        <p:spPr>
          <a:xfrm>
            <a:off x="7783449" y="58327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JAGODE</a:t>
            </a:r>
          </a:p>
        </p:txBody>
      </p:sp>
      <p:sp>
        <p:nvSpPr>
          <p:cNvPr id="20" name="Strelica udesno 19"/>
          <p:cNvSpPr/>
          <p:nvPr/>
        </p:nvSpPr>
        <p:spPr>
          <a:xfrm>
            <a:off x="4314613" y="36891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KRUMPIRI</a:t>
            </a:r>
          </a:p>
        </p:txBody>
      </p:sp>
    </p:spTree>
    <p:extLst>
      <p:ext uri="{BB962C8B-B14F-4D97-AF65-F5344CB8AC3E}">
        <p14:creationId xmlns:p14="http://schemas.microsoft.com/office/powerpoint/2010/main" val="59737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UPOZNAVANJE S OPREMOM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2080639"/>
            <a:ext cx="3003798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060848"/>
            <a:ext cx="3003798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2060848"/>
            <a:ext cx="3003798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64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LISTIĆ ZA PRAĆENJE TIJEKA POKUSA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628800"/>
            <a:ext cx="3816424" cy="5088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1772816"/>
            <a:ext cx="4848200" cy="363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34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POKUS 1 – IMA LI ODREĐENA NAMIRNICA U SEBI ŠEĆERA?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7748" y="1600200"/>
            <a:ext cx="11593287" cy="4572000"/>
          </a:xfrm>
        </p:spPr>
        <p:txBody>
          <a:bodyPr/>
          <a:lstStyle/>
          <a:p>
            <a:r>
              <a:rPr lang="hr-HR" dirty="0"/>
              <a:t>pomoću kapaljke smo stavljali po jednu kapljicu tekućine na namirnicu</a:t>
            </a:r>
          </a:p>
          <a:p>
            <a:r>
              <a:rPr lang="hr-HR" dirty="0"/>
              <a:t>ukoliko namirnica pocrni, u njoj ima šećera</a:t>
            </a:r>
          </a:p>
          <a:p>
            <a:r>
              <a:rPr lang="hr-HR" dirty="0"/>
              <a:t>šećera ima u kruhu, krumpiru, riži, zobenim pahuljicama, banani…</a:t>
            </a:r>
          </a:p>
          <a:p>
            <a:r>
              <a:rPr lang="hr-HR" dirty="0"/>
              <a:t>nema ga u mlijeku i bjelanjku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3645024"/>
            <a:ext cx="2879845" cy="215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3332989"/>
            <a:ext cx="2643758" cy="352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03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332656"/>
            <a:ext cx="3480048" cy="261003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332656"/>
            <a:ext cx="3696072" cy="277205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0" y="3861048"/>
            <a:ext cx="3720075" cy="27900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1391979"/>
            <a:ext cx="2936481" cy="39153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3356992"/>
            <a:ext cx="3480048" cy="26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0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POKUS 2 – IMA LI ODREĐENA NAMIRNICA U SEBI MASTI?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764" y="1600200"/>
            <a:ext cx="11593288" cy="4572000"/>
          </a:xfrm>
        </p:spPr>
        <p:txBody>
          <a:bodyPr/>
          <a:lstStyle/>
          <a:p>
            <a:r>
              <a:rPr lang="hr-HR" dirty="0"/>
              <a:t>ispitati masnoću je jednostavno</a:t>
            </a:r>
          </a:p>
          <a:p>
            <a:r>
              <a:rPr lang="hr-HR" dirty="0"/>
              <a:t>potreban je papir i namirnica koju ispitujemo</a:t>
            </a:r>
          </a:p>
          <a:p>
            <a:r>
              <a:rPr lang="hr-HR" dirty="0"/>
              <a:t>utrljamo komadić namirnice na papir,                                              podignemo ga i vidimo je li ostao trag masti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3907246"/>
            <a:ext cx="3984104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1442000"/>
            <a:ext cx="3369822" cy="44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71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455770"/>
            <a:ext cx="4375562" cy="5834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26" y="476670"/>
            <a:ext cx="4375562" cy="5834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02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SPREMANJE RADNOG MJESTA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628800"/>
            <a:ext cx="3795886" cy="506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97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 NAUČENOG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kviz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1700808"/>
            <a:ext cx="5208240" cy="390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2132856"/>
            <a:ext cx="4848200" cy="363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104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NAŠA </a:t>
            </a:r>
            <a:r>
              <a:rPr lang="hr-HR" dirty="0" smtClean="0"/>
              <a:t>PJESMA </a:t>
            </a:r>
            <a:r>
              <a:rPr lang="hr-HR" sz="1600" dirty="0" smtClean="0"/>
              <a:t>(tekst: Ksenija </a:t>
            </a:r>
            <a:r>
              <a:rPr lang="hr-HR" sz="1600" dirty="0" err="1" smtClean="0"/>
              <a:t>Teskač</a:t>
            </a:r>
            <a:r>
              <a:rPr lang="hr-HR" sz="1600" dirty="0" smtClean="0"/>
              <a:t>, glazba: Katarina Marić)</a:t>
            </a:r>
            <a:endParaRPr lang="hr-HR" sz="1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8883" y="1600200"/>
            <a:ext cx="9751060" cy="51411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dirty="0"/>
              <a:t>Zdravo se hranim, za drugo ne marim!</a:t>
            </a:r>
          </a:p>
          <a:p>
            <a:pPr marL="0" indent="0">
              <a:buNone/>
            </a:pPr>
            <a:r>
              <a:rPr lang="hr-HR" dirty="0"/>
              <a:t>Još sam malen, moram rast'</a:t>
            </a:r>
          </a:p>
          <a:p>
            <a:pPr marL="0" indent="0">
              <a:buNone/>
            </a:pPr>
            <a:r>
              <a:rPr lang="hr-HR" dirty="0"/>
              <a:t>zato smažem sve u slast.</a:t>
            </a:r>
          </a:p>
          <a:p>
            <a:pPr marL="0" indent="0">
              <a:buNone/>
            </a:pPr>
            <a:r>
              <a:rPr lang="hr-HR" dirty="0"/>
              <a:t>Ujutro žitarice, a meso za ručak</a:t>
            </a:r>
          </a:p>
          <a:p>
            <a:pPr marL="0" indent="0">
              <a:buNone/>
            </a:pPr>
            <a:r>
              <a:rPr lang="hr-HR" dirty="0"/>
              <a:t>Večera donosi povrća stručak.</a:t>
            </a:r>
          </a:p>
          <a:p>
            <a:pPr marL="0" indent="0">
              <a:buNone/>
            </a:pPr>
            <a:r>
              <a:rPr lang="hr-HR" dirty="0"/>
              <a:t>Između obroka dva puta voće</a:t>
            </a:r>
          </a:p>
          <a:p>
            <a:pPr marL="0" indent="0">
              <a:buNone/>
            </a:pPr>
            <a:r>
              <a:rPr lang="hr-HR" dirty="0"/>
              <a:t>To je ono što moje tijelo hoće.</a:t>
            </a:r>
          </a:p>
          <a:p>
            <a:pPr marL="0" indent="0">
              <a:buNone/>
            </a:pPr>
            <a:r>
              <a:rPr lang="hr-HR" dirty="0"/>
              <a:t>Perem zube, tijelo, ruke, kosu</a:t>
            </a:r>
          </a:p>
          <a:p>
            <a:pPr marL="0" indent="0">
              <a:buNone/>
            </a:pPr>
            <a:r>
              <a:rPr lang="hr-HR" dirty="0"/>
              <a:t>Pucam od zdravlja</a:t>
            </a:r>
          </a:p>
          <a:p>
            <a:pPr marL="0" indent="0">
              <a:buNone/>
            </a:pPr>
            <a:r>
              <a:rPr lang="hr-HR" dirty="0"/>
              <a:t>Virus će dobiti po nosu.</a:t>
            </a:r>
          </a:p>
          <a:p>
            <a:pPr marL="0" indent="0">
              <a:buNone/>
            </a:pPr>
            <a:r>
              <a:rPr lang="hr-HR" dirty="0"/>
              <a:t>Samo naprijed, tako svaki dan</a:t>
            </a:r>
          </a:p>
          <a:p>
            <a:pPr marL="0" indent="0">
              <a:buNone/>
            </a:pPr>
            <a:r>
              <a:rPr lang="hr-HR" dirty="0"/>
              <a:t>Da ne zaboravim, važan je i dobar san.</a:t>
            </a:r>
          </a:p>
          <a:p>
            <a:pPr marL="0" indent="0">
              <a:buNone/>
            </a:pPr>
            <a:r>
              <a:rPr lang="hr-HR" dirty="0"/>
              <a:t>Zdravlje gradim, na sebi radim</a:t>
            </a:r>
          </a:p>
          <a:p>
            <a:pPr marL="0" indent="0">
              <a:buNone/>
            </a:pPr>
            <a:r>
              <a:rPr lang="hr-HR" dirty="0"/>
              <a:t>Ne dam se smesti, zdravo ću jesti!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24" y="1484784"/>
            <a:ext cx="417646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5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8882" y="1600200"/>
            <a:ext cx="10636169" cy="4572000"/>
          </a:xfrm>
        </p:spPr>
        <p:txBody>
          <a:bodyPr>
            <a:normAutofit/>
          </a:bodyPr>
          <a:lstStyle/>
          <a:p>
            <a:r>
              <a:rPr lang="hr-HR" dirty="0"/>
              <a:t>promišljanje o važnosti zdrave prehrane</a:t>
            </a:r>
          </a:p>
          <a:p>
            <a:r>
              <a:rPr lang="hr-HR" dirty="0"/>
              <a:t>upoznati djecu s namirnicama važnim za njihovo zdravlje</a:t>
            </a:r>
          </a:p>
          <a:p>
            <a:r>
              <a:rPr lang="pl-PL" dirty="0"/>
              <a:t>naučiti koliko su raznolika i redovita prehrana bitne za zdrav život</a:t>
            </a:r>
            <a:endParaRPr lang="hr-HR" dirty="0"/>
          </a:p>
          <a:p>
            <a:r>
              <a:rPr lang="hr-HR" dirty="0"/>
              <a:t>stjecanje zdravih navika</a:t>
            </a:r>
          </a:p>
          <a:p>
            <a:r>
              <a:rPr lang="hr-HR" dirty="0"/>
              <a:t>podizanje ekološke svijesti učenika te briga za njihovo zdravlje</a:t>
            </a:r>
          </a:p>
          <a:p>
            <a:r>
              <a:rPr lang="hr-HR" dirty="0"/>
              <a:t>primjena naučenog u svakodnevnom životu</a:t>
            </a:r>
          </a:p>
        </p:txBody>
      </p:sp>
    </p:spTree>
    <p:extLst>
      <p:ext uri="{BB962C8B-B14F-4D97-AF65-F5344CB8AC3E}">
        <p14:creationId xmlns:p14="http://schemas.microsoft.com/office/powerpoint/2010/main" val="3028163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116632"/>
            <a:ext cx="7344816" cy="55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6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UTORAK, 1. 12. 2020. (drugi dio)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8883" y="1600200"/>
            <a:ext cx="9751060" cy="5257800"/>
          </a:xfrm>
        </p:spPr>
        <p:txBody>
          <a:bodyPr/>
          <a:lstStyle/>
          <a:p>
            <a:r>
              <a:rPr lang="hr-HR" dirty="0"/>
              <a:t>IZRADA ENERGETSKIH PLOČICA</a:t>
            </a:r>
          </a:p>
          <a:p>
            <a:endParaRPr lang="hr-HR" dirty="0"/>
          </a:p>
          <a:p>
            <a:r>
              <a:rPr lang="hr-HR" dirty="0"/>
              <a:t>upoznavanje s planiranim satom</a:t>
            </a:r>
          </a:p>
          <a:p>
            <a:r>
              <a:rPr lang="hr-HR" dirty="0"/>
              <a:t>upoznavanje sastojaka koje ćemo koristiti – pojam </a:t>
            </a:r>
            <a:r>
              <a:rPr lang="hr-HR" dirty="0" err="1"/>
              <a:t>orašasti</a:t>
            </a:r>
            <a:r>
              <a:rPr lang="hr-HR" dirty="0"/>
              <a:t> plodovi i suho voće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414908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243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 UČENIKA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84" y="1506262"/>
            <a:ext cx="3292584" cy="24694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75" y="4221088"/>
            <a:ext cx="3231235" cy="24234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1" y="4221088"/>
            <a:ext cx="3319059" cy="248929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506262"/>
            <a:ext cx="3284347" cy="24632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3" y="4221088"/>
            <a:ext cx="3319059" cy="24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8" y="332656"/>
            <a:ext cx="2702119" cy="376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908720"/>
            <a:ext cx="2828032" cy="376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2420888"/>
            <a:ext cx="2823506" cy="376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Val 4"/>
          <p:cNvSpPr/>
          <p:nvPr/>
        </p:nvSpPr>
        <p:spPr>
          <a:xfrm>
            <a:off x="6886500" y="332656"/>
            <a:ext cx="3600400" cy="1490464"/>
          </a:xfrm>
          <a:prstGeom prst="wave">
            <a:avLst>
              <a:gd name="adj1" fmla="val 12500"/>
              <a:gd name="adj2" fmla="val -46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KORIŠTENJE SJECKALICE I MLJEVENJE ORAŠASTIH PLODOVA</a:t>
            </a:r>
          </a:p>
        </p:txBody>
      </p:sp>
    </p:spTree>
    <p:extLst>
      <p:ext uri="{BB962C8B-B14F-4D97-AF65-F5344CB8AC3E}">
        <p14:creationId xmlns:p14="http://schemas.microsoft.com/office/powerpoint/2010/main" val="227643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88640"/>
            <a:ext cx="2377881" cy="316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47" y="188640"/>
            <a:ext cx="2377881" cy="316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30" y="188640"/>
            <a:ext cx="2377881" cy="316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4" y="371703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86" y="3717033"/>
            <a:ext cx="1945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56" y="3717032"/>
            <a:ext cx="1945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85" y="3717032"/>
            <a:ext cx="1945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111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LISTIĆ ZA PONAVLJANJE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82" y="1618648"/>
            <a:ext cx="2858497" cy="3813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628800"/>
            <a:ext cx="2858497" cy="3813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65" y="1618649"/>
            <a:ext cx="2858497" cy="3813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99" y="1618647"/>
            <a:ext cx="2858497" cy="3813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0404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KUHARICA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akon provedenog projekta, sve što smo naučili smo objavili u Razrednoj kuharici 1.a</a:t>
            </a:r>
          </a:p>
          <a:p>
            <a:pPr marL="0" indent="0" algn="ctr">
              <a:buNone/>
            </a:pPr>
            <a:r>
              <a:rPr lang="hr-HR" dirty="0" smtClean="0">
                <a:hlinkClick r:id="rId2"/>
              </a:rPr>
              <a:t>razredna kuharica</a:t>
            </a:r>
            <a:endParaRPr lang="hr-HR" dirty="0" smtClean="0"/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U dogovoru s ravnateljicom Škole, projekt ide dalje. Idući zadatak je sastavljanje školskog jelovnika na kojem bi se našla zdrava prehrana, više voća i povrća te kuhanih obroka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381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4000" dirty="0" smtClean="0"/>
              <a:t>ZDRAVO SE HRANIM, ZA DRUGO NE MARIM</a:t>
            </a: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9756" y="2089595"/>
            <a:ext cx="11737304" cy="8863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r-HR" dirty="0" smtClean="0"/>
              <a:t>Projekt proveden u Osnovnoj školi Antuna Kanižlića, Požega</a:t>
            </a:r>
          </a:p>
          <a:p>
            <a:pPr algn="r"/>
            <a:r>
              <a:rPr lang="hr-HR" dirty="0" smtClean="0"/>
              <a:t>16. 12. 2020.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228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ODGOJNO - OBRAZOVNI ISHODI: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764" y="1600200"/>
            <a:ext cx="10708179" cy="4572000"/>
          </a:xfrm>
        </p:spPr>
        <p:txBody>
          <a:bodyPr>
            <a:normAutofit lnSpcReduction="10000"/>
          </a:bodyPr>
          <a:lstStyle/>
          <a:p>
            <a:r>
              <a:rPr lang="hr-HR" sz="2200" dirty="0"/>
              <a:t>OŠ HJ A.1.1. Učenik razgovara i govori u skladu s jezičnim razvojem izražavajući svoje potrebe, misli i osjećaje. </a:t>
            </a:r>
          </a:p>
          <a:p>
            <a:r>
              <a:rPr lang="hr-HR" sz="2200" dirty="0"/>
              <a:t>OŠ HJ A.1.2. Učenik sluša jednostavne tekstove, točno izgovara glasove, riječi i rečenice na temelju slušanoga teksta. </a:t>
            </a:r>
          </a:p>
          <a:p>
            <a:r>
              <a:rPr lang="hr-HR" sz="2200" dirty="0"/>
              <a:t>OŠ HJ A.1.5. Učenik upotrebljava riječi, sintagme i rečenice u točnome značenju u uobičajenim komunikacijskim situacijama. </a:t>
            </a:r>
          </a:p>
          <a:p>
            <a:r>
              <a:rPr lang="hr-HR" sz="2200" dirty="0"/>
              <a:t>OŠ HJ B.1.1. Učenik izražava svoja zapažanja, misli i osjećaje nakon slušanja/čitanja književnoga teksta i povezuje ih s vlastitim iskustvom.</a:t>
            </a:r>
          </a:p>
          <a:p>
            <a:r>
              <a:rPr lang="hr-HR" sz="2200" dirty="0"/>
              <a:t>PID OŠ B.1.1. Učenik uspoređuje promjene u prirodi i opisuje važnost brige za prirodu i osobno zdravlje.</a:t>
            </a:r>
          </a:p>
          <a:p>
            <a:r>
              <a:rPr lang="hr-HR" sz="2200" dirty="0"/>
              <a:t>OŠ TZK A.1.1. Izvodi prirodne načine gibanja.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775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MEĐUPREDMETNE TEME: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9756" y="1600200"/>
            <a:ext cx="10780187" cy="49971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b="1" i="1" dirty="0" err="1"/>
              <a:t>Međupredmetna</a:t>
            </a:r>
            <a:r>
              <a:rPr lang="hr-HR" b="1" i="1" dirty="0"/>
              <a:t> tema Zdravlje </a:t>
            </a:r>
            <a:endParaRPr lang="hr-HR" b="1" dirty="0"/>
          </a:p>
          <a:p>
            <a:r>
              <a:rPr lang="hr-HR" dirty="0"/>
              <a:t>A.1.2. Razlikuje osnove pravilne od nepravilne prehrane i opisuje važnost tjelesne aktivnosti. </a:t>
            </a:r>
          </a:p>
          <a:p>
            <a:pPr marL="0" indent="0">
              <a:buNone/>
            </a:pPr>
            <a:r>
              <a:rPr lang="hr-HR" b="1" i="1" dirty="0" err="1"/>
              <a:t>Međupredmetna</a:t>
            </a:r>
            <a:r>
              <a:rPr lang="hr-HR" b="1" i="1" dirty="0"/>
              <a:t> tema Građanski odgoj i obrazovanje</a:t>
            </a:r>
            <a:endParaRPr lang="hr-HR" b="1" dirty="0"/>
          </a:p>
          <a:p>
            <a:r>
              <a:rPr lang="hr-HR" dirty="0"/>
              <a:t> </a:t>
            </a:r>
            <a:r>
              <a:rPr lang="hr-HR" dirty="0" err="1"/>
              <a:t>goo</a:t>
            </a:r>
            <a:r>
              <a:rPr lang="hr-HR" dirty="0"/>
              <a:t> C.1.1. Sudjeluje u zajedničkom radu u razredu. </a:t>
            </a:r>
          </a:p>
          <a:p>
            <a:pPr marL="0" indent="0">
              <a:buNone/>
            </a:pPr>
            <a:r>
              <a:rPr lang="hr-HR" b="1" i="1" dirty="0" err="1"/>
              <a:t>Međupredmetna</a:t>
            </a:r>
            <a:r>
              <a:rPr lang="hr-HR" b="1" i="1" dirty="0"/>
              <a:t> tema Uporaba informacijske i komunikacijske tehnologije</a:t>
            </a:r>
            <a:endParaRPr lang="hr-HR" b="1" dirty="0"/>
          </a:p>
          <a:p>
            <a:r>
              <a:rPr lang="hr-HR" dirty="0"/>
              <a:t> </a:t>
            </a:r>
            <a:r>
              <a:rPr lang="hr-HR" dirty="0" err="1"/>
              <a:t>ikt</a:t>
            </a:r>
            <a:r>
              <a:rPr lang="hr-HR" dirty="0"/>
              <a:t> A.1.1. Učenik uz učiteljevu pomoć odabire odgovarajuću digitalnu tehnologiju za obavljanje jednostavnih zadataka.</a:t>
            </a:r>
          </a:p>
          <a:p>
            <a:r>
              <a:rPr lang="hr-HR" dirty="0"/>
              <a:t> </a:t>
            </a:r>
            <a:r>
              <a:rPr lang="hr-HR" dirty="0" err="1"/>
              <a:t>ikt</a:t>
            </a:r>
            <a:r>
              <a:rPr lang="hr-HR" dirty="0"/>
              <a:t> A.1.2. Učenik se uz učiteljevu pomoć služi odabranim uređajima i programima. </a:t>
            </a:r>
          </a:p>
          <a:p>
            <a:pPr marL="0" indent="0">
              <a:buNone/>
            </a:pPr>
            <a:r>
              <a:rPr lang="hr-HR" b="1" i="1" dirty="0" err="1"/>
              <a:t>Međupredmetna</a:t>
            </a:r>
            <a:r>
              <a:rPr lang="hr-HR" b="1" i="1" dirty="0"/>
              <a:t> tema Učiti kako učiti </a:t>
            </a:r>
            <a:endParaRPr lang="hr-HR" b="1" dirty="0"/>
          </a:p>
          <a:p>
            <a:r>
              <a:rPr lang="hr-HR" dirty="0" err="1"/>
              <a:t>uku</a:t>
            </a:r>
            <a:r>
              <a:rPr lang="hr-HR" dirty="0"/>
              <a:t> A.1.2. Učenik se koristi jednostavnim strategijama učenja i rješava probleme u svim područjima učenja uz pomoć učitelja. </a:t>
            </a:r>
          </a:p>
          <a:p>
            <a:r>
              <a:rPr lang="hr-HR" dirty="0" err="1"/>
              <a:t>uku</a:t>
            </a:r>
            <a:r>
              <a:rPr lang="hr-HR" dirty="0"/>
              <a:t> A.1.3. Učenik spontano i kreativno oblikuje i izražava svoje misli i osjećaje pri učenju i rješavanju problema. </a:t>
            </a:r>
          </a:p>
          <a:p>
            <a:r>
              <a:rPr lang="hr-HR" dirty="0" err="1"/>
              <a:t>uku</a:t>
            </a:r>
            <a:r>
              <a:rPr lang="hr-HR" dirty="0"/>
              <a:t> B.1.4. Na poticaj i uz pomoć učitelja procjenjuje je li uspješno riješio zadatak ili naučio. </a:t>
            </a:r>
          </a:p>
          <a:p>
            <a:r>
              <a:rPr lang="hr-HR" dirty="0" err="1"/>
              <a:t>uku</a:t>
            </a:r>
            <a:r>
              <a:rPr lang="hr-HR" dirty="0"/>
              <a:t> D.1.2. Učenik ostvaruje dobru komunikaciju s drugima, uspješno surađuje u različitim situacijama i spreman je zatražiti i ponuditi pomoć</a:t>
            </a:r>
          </a:p>
          <a:p>
            <a:pPr marL="0" indent="0">
              <a:buNone/>
            </a:pPr>
            <a:r>
              <a:rPr lang="hr-HR" dirty="0"/>
              <a:t>       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1931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PONEDJELJAK, 16. 11. 2020.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SAT RAZREDNIKA – Živjeti zdravo</a:t>
            </a:r>
          </a:p>
          <a:p>
            <a:pPr marL="0" indent="0">
              <a:buNone/>
            </a:pPr>
            <a:r>
              <a:rPr lang="hr-HR" dirty="0"/>
              <a:t>HRVATSKI JEZIK – Obrada igrokaza „Zdrava hrana”</a:t>
            </a:r>
          </a:p>
          <a:p>
            <a:pPr marL="0" indent="0">
              <a:buNone/>
            </a:pPr>
            <a:r>
              <a:rPr lang="hr-HR" dirty="0"/>
              <a:t>MATEMATIKA – Brojevi do 5 (</a:t>
            </a:r>
            <a:r>
              <a:rPr lang="hr-HR" dirty="0" err="1"/>
              <a:t>bojanka</a:t>
            </a:r>
            <a:r>
              <a:rPr lang="hr-HR" dirty="0"/>
              <a:t> zdrava hrana)</a:t>
            </a:r>
          </a:p>
          <a:p>
            <a:pPr marL="0" indent="0">
              <a:buNone/>
            </a:pPr>
            <a:r>
              <a:rPr lang="hr-HR" dirty="0"/>
              <a:t>PRIRODA I DRUŠTVO – Naše zdravlje</a:t>
            </a:r>
          </a:p>
          <a:p>
            <a:pPr marL="0" indent="0">
              <a:buNone/>
            </a:pPr>
            <a:r>
              <a:rPr lang="hr-HR" dirty="0"/>
              <a:t>TZK – Prirodni </a:t>
            </a:r>
            <a:r>
              <a:rPr lang="hr-HR"/>
              <a:t>oblici kretanja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04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SAT RAZREDNIKA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8882" y="1916832"/>
            <a:ext cx="10492153" cy="457200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anonimna anketa o prehrani učenika:</a:t>
            </a:r>
          </a:p>
          <a:p>
            <a:endParaRPr lang="hr-HR" dirty="0"/>
          </a:p>
          <a:p>
            <a:pPr marL="514350" lvl="0" indent="-514350">
              <a:buFont typeface="+mj-lt"/>
              <a:buAutoNum type="arabicPeriod"/>
            </a:pPr>
            <a:r>
              <a:rPr lang="hr-HR" sz="2200" dirty="0"/>
              <a:t>JEDEŠ LI PRIJE POLASKA U ŠKOLU?          </a:t>
            </a:r>
            <a:r>
              <a:rPr lang="hr-HR" sz="2200" b="1" dirty="0"/>
              <a:t>DA     NE</a:t>
            </a:r>
            <a:endParaRPr lang="hr-HR" sz="2200" dirty="0"/>
          </a:p>
          <a:p>
            <a:pPr marL="514350" lvl="0" indent="-514350">
              <a:buFont typeface="+mj-lt"/>
              <a:buAutoNum type="arabicPeriod"/>
            </a:pPr>
            <a:r>
              <a:rPr lang="hr-HR" sz="2200" dirty="0"/>
              <a:t>JEDEŠ LI VOĆE SVAKI DAN?          </a:t>
            </a:r>
            <a:r>
              <a:rPr lang="hr-HR" sz="2200" b="1" dirty="0"/>
              <a:t>DA     NE</a:t>
            </a:r>
            <a:endParaRPr lang="hr-HR" sz="2200" dirty="0"/>
          </a:p>
          <a:p>
            <a:pPr marL="514350" lvl="0" indent="-514350">
              <a:buFont typeface="+mj-lt"/>
              <a:buAutoNum type="arabicPeriod"/>
            </a:pPr>
            <a:r>
              <a:rPr lang="hr-HR" sz="2200" dirty="0"/>
              <a:t>JEDEŠ LI POVRĆE SVAKI DAN?     </a:t>
            </a:r>
            <a:r>
              <a:rPr lang="hr-HR" sz="2200" b="1" dirty="0"/>
              <a:t>DA     NE</a:t>
            </a:r>
            <a:endParaRPr lang="hr-HR" sz="2200" dirty="0"/>
          </a:p>
          <a:p>
            <a:pPr marL="514350" lvl="0" indent="-514350">
              <a:buFont typeface="+mj-lt"/>
              <a:buAutoNum type="arabicPeriod"/>
            </a:pPr>
            <a:r>
              <a:rPr lang="hr-HR" sz="2200" dirty="0"/>
              <a:t>ŠTO NAJČEŠĆE PIJEŠ?         </a:t>
            </a:r>
            <a:r>
              <a:rPr lang="hr-HR" sz="2200" b="1" dirty="0"/>
              <a:t>VODU     SOKOVE     </a:t>
            </a:r>
            <a:endParaRPr lang="hr-HR" sz="2200" dirty="0"/>
          </a:p>
          <a:p>
            <a:pPr marL="514350" lvl="0" indent="-514350">
              <a:buFont typeface="+mj-lt"/>
              <a:buAutoNum type="arabicPeriod"/>
            </a:pPr>
            <a:r>
              <a:rPr lang="hr-HR" sz="2200" dirty="0"/>
              <a:t>IMAŠ LI KOD KUĆE KUHANI OBROK SVAKI DAN?         </a:t>
            </a:r>
            <a:r>
              <a:rPr lang="hr-HR" sz="2200" b="1" dirty="0"/>
              <a:t>DA      NE</a:t>
            </a:r>
            <a:endParaRPr lang="hr-HR" sz="2200" dirty="0"/>
          </a:p>
          <a:p>
            <a:pPr marL="514350" lvl="0" indent="-514350">
              <a:buFont typeface="+mj-lt"/>
              <a:buAutoNum type="arabicPeriod"/>
            </a:pPr>
            <a:r>
              <a:rPr lang="hr-HR" sz="2200" dirty="0"/>
              <a:t>KOLIKO ČESTO JEDEŠ SLATKIŠE?          </a:t>
            </a:r>
          </a:p>
          <a:p>
            <a:pPr marL="0" indent="0">
              <a:buNone/>
            </a:pPr>
            <a:r>
              <a:rPr lang="hr-HR" sz="2200" dirty="0"/>
              <a:t>        </a:t>
            </a:r>
            <a:r>
              <a:rPr lang="hr-HR" sz="2200" b="1" dirty="0"/>
              <a:t>SVAKODNEVNO     PONEKAD     RIJETKO     NIKADA</a:t>
            </a:r>
            <a:endParaRPr lang="hr-HR" sz="22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7549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ANKETE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/>
              <a:t>Jedeš li prije polaska u školu?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/>
              <a:t>Jedeš li voće svaki dan?</a:t>
            </a:r>
          </a:p>
        </p:txBody>
      </p:sp>
      <p:graphicFrame>
        <p:nvGraphicFramePr>
          <p:cNvPr id="19" name="Rezervirano mjesto sadržaja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85357634"/>
              </p:ext>
            </p:extLst>
          </p:nvPr>
        </p:nvGraphicFramePr>
        <p:xfrm>
          <a:off x="6094413" y="2413000"/>
          <a:ext cx="4875212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Rezervirano mjesto sadržaja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2616490"/>
              </p:ext>
            </p:extLst>
          </p:nvPr>
        </p:nvGraphicFramePr>
        <p:xfrm>
          <a:off x="1141413" y="2413000"/>
          <a:ext cx="4875212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21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ANKETE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/>
              <a:t>Jedeš li povrće svaki dan?</a:t>
            </a:r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6334635"/>
              </p:ext>
            </p:extLst>
          </p:nvPr>
        </p:nvGraphicFramePr>
        <p:xfrm>
          <a:off x="1141413" y="2413000"/>
          <a:ext cx="4875212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/>
              <a:t>Što najčešće piješ?</a:t>
            </a:r>
          </a:p>
        </p:txBody>
      </p:sp>
      <p:graphicFrame>
        <p:nvGraphicFramePr>
          <p:cNvPr id="16" name="Rezervirano mjesto sadržaja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53586989"/>
              </p:ext>
            </p:extLst>
          </p:nvPr>
        </p:nvGraphicFramePr>
        <p:xfrm>
          <a:off x="6094413" y="2413000"/>
          <a:ext cx="4875212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8652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hanje 16 x 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887_TF02787942" id="{800A6810-299F-436D-8944-6A00EA7A3C6C}" vid="{B3D28D5C-2866-4BDA-8145-5EED2BD712C0}"/>
    </a:ext>
  </a:extLst>
</a:theme>
</file>

<file path=ppt/theme/theme2.xml><?xml version="1.0" encoding="utf-8"?>
<a:theme xmlns:a="http://schemas.openxmlformats.org/drawingml/2006/main" name="Tema sustava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svježe hrane (širok zaslon)</Template>
  <TotalTime>224</TotalTime>
  <Words>987</Words>
  <Application>Microsoft Office PowerPoint</Application>
  <PresentationFormat>Custom</PresentationFormat>
  <Paragraphs>159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Constantia</vt:lpstr>
      <vt:lpstr>Kuhanje 16 x 9</vt:lpstr>
      <vt:lpstr>ZDRAVO SE HRANIM,  ZA DRUGO NE MARIM</vt:lpstr>
      <vt:lpstr>PowerPoint Presentation</vt:lpstr>
      <vt:lpstr>CILJEVI:</vt:lpstr>
      <vt:lpstr>ODGOJNO - OBRAZOVNI ISHODI:</vt:lpstr>
      <vt:lpstr>MEĐUPREDMETNE TEME:</vt:lpstr>
      <vt:lpstr>PONEDJELJAK, 16. 11. 2020.</vt:lpstr>
      <vt:lpstr>SAT RAZREDNIKA</vt:lpstr>
      <vt:lpstr>REZULTATI ANKETE</vt:lpstr>
      <vt:lpstr>REZULTATI ANKETE</vt:lpstr>
      <vt:lpstr>REZULTATI ANKETE</vt:lpstr>
      <vt:lpstr>SAT RAZREDNIKA</vt:lpstr>
      <vt:lpstr>KOLIKO ČEGA JESTI?</vt:lpstr>
      <vt:lpstr>PowerPoint Presentation</vt:lpstr>
      <vt:lpstr>HRVATSKI JEZIK – igrokaz „Zdrava hrana”</vt:lpstr>
      <vt:lpstr>PowerPoint Presentation</vt:lpstr>
      <vt:lpstr>MATEMATIKA – Brojevi do 5</vt:lpstr>
      <vt:lpstr>PRIRODA I DRUŠTVO – Naše zdravlje</vt:lpstr>
      <vt:lpstr>UTORAK, 17. 11. 2020.</vt:lpstr>
      <vt:lpstr>PowerPoint Presentation</vt:lpstr>
      <vt:lpstr>PowerPoint Presentation</vt:lpstr>
      <vt:lpstr>UPOZNAVANJE S OPREMOM </vt:lpstr>
      <vt:lpstr>LISTIĆ ZA PRAĆENJE TIJEKA POKUSA</vt:lpstr>
      <vt:lpstr>POKUS 1 – IMA LI ODREĐENA NAMIRNICA U SEBI ŠEĆERA?</vt:lpstr>
      <vt:lpstr>PowerPoint Presentation</vt:lpstr>
      <vt:lpstr>POKUS 2 – IMA LI ODREĐENA NAMIRNICA U SEBI MASTI?</vt:lpstr>
      <vt:lpstr>PowerPoint Presentation</vt:lpstr>
      <vt:lpstr>SPREMANJE RADNOG MJESTA</vt:lpstr>
      <vt:lpstr>PONAVLJANJE NAUČENOG</vt:lpstr>
      <vt:lpstr>NAŠA PJESMA (tekst: Ksenija Teskač, glazba: Katarina Marić)</vt:lpstr>
      <vt:lpstr>PowerPoint Presentation</vt:lpstr>
      <vt:lpstr>UTORAK, 1. 12. 2020. (drugi dio)</vt:lpstr>
      <vt:lpstr>RAD UČENIKA</vt:lpstr>
      <vt:lpstr>PowerPoint Presentation</vt:lpstr>
      <vt:lpstr>PowerPoint Presentation</vt:lpstr>
      <vt:lpstr>LISTIĆ ZA PONAVLJANJE</vt:lpstr>
      <vt:lpstr>RAZREDNA KUHARICA</vt:lpstr>
      <vt:lpstr>ZDRAVO SE HRANIM, ZA DRUGO NE MARIM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Ksenija Teskač</dc:creator>
  <cp:lastModifiedBy>Skela</cp:lastModifiedBy>
  <cp:revision>26</cp:revision>
  <dcterms:created xsi:type="dcterms:W3CDTF">2020-11-15T09:39:57Z</dcterms:created>
  <dcterms:modified xsi:type="dcterms:W3CDTF">2021-03-30T12:35:18Z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