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0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78" r:id="rId18"/>
    <p:sldId id="27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 snapToGrid="0">
      <p:cViewPr>
        <p:scale>
          <a:sx n="70" d="100"/>
          <a:sy n="70" d="100"/>
        </p:scale>
        <p:origin x="-108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E1404-E4CD-4E5C-8E06-BC624A12690D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FB3B-8C13-4423-B1FA-25B1488C96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0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FB3B-8C13-4423-B1FA-25B1488C9605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90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00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8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77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93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49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02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31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94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72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56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66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7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07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15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54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070391-0122-4555-9FAD-CFD8E8AA09D0}" type="datetimeFigureOut">
              <a:rPr lang="hr-HR" smtClean="0"/>
              <a:pPr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03D66C-3295-45D5-BC56-3B194C0759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6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602477"/>
            <a:ext cx="8689976" cy="240003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ŠTO SVE MOGU KARLOVAČKE RIJEKE</a:t>
            </a:r>
            <a:br>
              <a:rPr lang="hr-HR" dirty="0" smtClean="0"/>
            </a:br>
            <a:r>
              <a:rPr lang="hr-HR" dirty="0" smtClean="0"/>
              <a:t>ILI </a:t>
            </a:r>
            <a:br>
              <a:rPr lang="hr-HR" dirty="0" smtClean="0"/>
            </a:br>
            <a:r>
              <a:rPr lang="hr-HR" dirty="0" smtClean="0"/>
              <a:t>MEHANIČKA ENERGIJA VODE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1928" y="3002507"/>
            <a:ext cx="11928143" cy="2333767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izRadili: Vida Samardžija, Eugen Kocanijer, Josipa bridić, ema fember, ivano butina, ivan župančić,  fran mikša, Luka leljak, luka štedul, roko huljev, jana žilić, patricia rajčić, luciija gujinović, tena cvitković, nika cigić</a:t>
            </a:r>
            <a:r>
              <a:rPr lang="hr-HR" b="1" dirty="0"/>
              <a:t> </a:t>
            </a:r>
            <a:r>
              <a:rPr lang="hr-HR" b="1" dirty="0" smtClean="0"/>
              <a:t>i hana grčić</a:t>
            </a:r>
          </a:p>
          <a:p>
            <a:r>
              <a:rPr lang="hr-HR" sz="3500" b="1" dirty="0" smtClean="0"/>
              <a:t>OŠ DUBOVAC ,   KARLOVAC   </a:t>
            </a:r>
          </a:p>
          <a:p>
            <a:r>
              <a:rPr lang="hr-HR" sz="4100" b="1" dirty="0" smtClean="0"/>
              <a:t>Razred: 6.b</a:t>
            </a:r>
          </a:p>
          <a:p>
            <a:r>
              <a:rPr lang="hr-HR" sz="2600" b="1" dirty="0" smtClean="0"/>
              <a:t>mentor: </a:t>
            </a:r>
            <a:r>
              <a:rPr lang="hr-HR" sz="2600" b="1" dirty="0"/>
              <a:t>Biserka </a:t>
            </a:r>
            <a:r>
              <a:rPr lang="hr-HR" sz="2600" b="1" dirty="0" smtClean="0"/>
              <a:t>Ćurčija, prof. SAVJETNIK</a:t>
            </a:r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154294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0626" y="3965999"/>
            <a:ext cx="5934949" cy="315834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3. </a:t>
            </a:r>
            <a:r>
              <a:rPr lang="hr-HR" sz="2400" cap="none" dirty="0"/>
              <a:t>N</a:t>
            </a:r>
            <a:r>
              <a:rPr lang="hr-HR" sz="2400" cap="none" dirty="0" smtClean="0"/>
              <a:t>acrtali smo na jednome </a:t>
            </a:r>
            <a:r>
              <a:rPr lang="hr-HR" sz="2400" cap="none" dirty="0" err="1" smtClean="0"/>
              <a:t>plutenom</a:t>
            </a:r>
            <a:r>
              <a:rPr lang="hr-HR" sz="2400" cap="none" dirty="0" smtClean="0"/>
              <a:t> čepu 8 ravnomjerno raspoređenih linija i nožem napravili proreze duž svake linije te umetnuli trakice. Na drveni štapić smo uboli jedan obični </a:t>
            </a:r>
            <a:r>
              <a:rPr lang="hr-HR" sz="2400" cap="none" dirty="0" err="1" smtClean="0"/>
              <a:t>pluteni</a:t>
            </a:r>
            <a:r>
              <a:rPr lang="hr-HR" sz="2400" cap="none" dirty="0" smtClean="0"/>
              <a:t> čep i onaj s plastičnim trakicama.</a:t>
            </a:r>
            <a:endParaRPr lang="hr-HR" sz="2400" cap="none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0BDFAA6-6990-4744-AA42-A0197C41F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59" r="22071" b="26426"/>
          <a:stretch/>
        </p:blipFill>
        <p:spPr>
          <a:xfrm rot="5400000">
            <a:off x="3698714" y="-198686"/>
            <a:ext cx="2724308" cy="345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4C7DC8E-8D3C-4268-828A-F5945286A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11" y="3965999"/>
            <a:ext cx="4962524" cy="279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0E2AF95-90CC-4BD9-A4DB-E3A5E6004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/>
          <a:stretch/>
        </p:blipFill>
        <p:spPr>
          <a:xfrm rot="5400000">
            <a:off x="-440186" y="784585"/>
            <a:ext cx="3423796" cy="2182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B8842DE-9239-460D-B36B-9C831200F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55076" r="7647" b="5658"/>
          <a:stretch/>
        </p:blipFill>
        <p:spPr>
          <a:xfrm>
            <a:off x="7591640" y="1569493"/>
            <a:ext cx="4008957" cy="159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5414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64806" y="825534"/>
            <a:ext cx="5613346" cy="1625193"/>
          </a:xfrm>
        </p:spPr>
        <p:txBody>
          <a:bodyPr>
            <a:noAutofit/>
          </a:bodyPr>
          <a:lstStyle/>
          <a:p>
            <a:r>
              <a:rPr lang="hr-HR" sz="2400" dirty="0" smtClean="0"/>
              <a:t>4. O</a:t>
            </a:r>
            <a:r>
              <a:rPr lang="hr-HR" sz="2400" cap="none" dirty="0" smtClean="0"/>
              <a:t>dvili smo dvije spajalice i savili tako da jedan kraj svake spajalice od njih kako bi dobili malu petlju te smo pričvrstili ih na lijevak pomoću ljepljive trake. </a:t>
            </a:r>
            <a:endParaRPr lang="hr-HR" sz="2400" dirty="0"/>
          </a:p>
        </p:txBody>
      </p:sp>
      <p:pic>
        <p:nvPicPr>
          <p:cNvPr id="5" name="Rezervirano mjesto slike 9">
            <a:extLst>
              <a:ext uri="{FF2B5EF4-FFF2-40B4-BE49-F238E27FC236}">
                <a16:creationId xmlns:a16="http://schemas.microsoft.com/office/drawing/2014/main" id="{86E9640F-545A-42F5-BA6F-82DF85C802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23163"/>
          <a:stretch>
            <a:fillRect/>
          </a:stretch>
        </p:blipFill>
        <p:spPr>
          <a:xfrm rot="16200000">
            <a:off x="8827094" y="44277"/>
            <a:ext cx="3041694" cy="318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132ACD7-5C74-4BB6-B89C-195B78EC91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51870" y="1282658"/>
            <a:ext cx="2837001" cy="425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8DC869D-DEF2-4EDD-A1A1-5D20C8883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5" y="3410409"/>
            <a:ext cx="4093011" cy="326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2710" y="3420059"/>
            <a:ext cx="3272973" cy="344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06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974606" y="3252322"/>
            <a:ext cx="5934949" cy="117487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5. P</a:t>
            </a:r>
            <a:r>
              <a:rPr lang="hr-HR" sz="2400" cap="none" dirty="0" smtClean="0"/>
              <a:t>rovukli smo drveni štapić kroz spajalice i još smo jače  pričvrstili spajalice. </a:t>
            </a: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ECBF9E-5A24-4DFF-BE33-C314D2105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4324010"/>
            <a:ext cx="4517409" cy="243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5B1091BC-8D72-4890-AF8A-BD1B01625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26" y="161876"/>
            <a:ext cx="3812275" cy="2994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7A1C7B7-A0FC-4229-BF36-DBE747E10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44" y="4228400"/>
            <a:ext cx="4499688" cy="253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8FD60118-6F73-487E-A1A6-C0922A60E1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/>
          <a:srcRect l="57125" t="22864" r="11672" b="11236"/>
          <a:stretch/>
        </p:blipFill>
        <p:spPr>
          <a:xfrm rot="5400000">
            <a:off x="1740063" y="-232201"/>
            <a:ext cx="2469086" cy="391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64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39666" y="1646774"/>
            <a:ext cx="5934949" cy="168657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6. O</a:t>
            </a:r>
            <a:r>
              <a:rPr lang="hr-HR" sz="2400" cap="none" dirty="0" smtClean="0"/>
              <a:t>ko jednog kraja štapića  smo zavezali utege od 20, 50 i 100g pomoću uzice.</a:t>
            </a:r>
            <a:endParaRPr lang="hr-HR" sz="2400" cap="none" dirty="0"/>
          </a:p>
        </p:txBody>
      </p:sp>
      <p:pic>
        <p:nvPicPr>
          <p:cNvPr id="5" name="Content Placeholder 4" descr="IMG_6384.jpg"/>
          <p:cNvPicPr>
            <a:picLocks noChangeAspect="1"/>
          </p:cNvPicPr>
          <p:nvPr/>
        </p:nvPicPr>
        <p:blipFill rotWithShape="1">
          <a:blip r:embed="rId2" cstate="print"/>
          <a:srcRect l="50205" t="33913" r="13769" b="17488"/>
          <a:stretch/>
        </p:blipFill>
        <p:spPr>
          <a:xfrm rot="5400000">
            <a:off x="7965538" y="1022755"/>
            <a:ext cx="3278763" cy="3601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97443D-0D7A-48DF-B5EE-D7FB24CAF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66" y="3551714"/>
            <a:ext cx="5266600" cy="296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95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0472" y="2758697"/>
            <a:ext cx="7435216" cy="601667"/>
          </a:xfrm>
        </p:spPr>
        <p:txBody>
          <a:bodyPr>
            <a:noAutofit/>
          </a:bodyPr>
          <a:lstStyle/>
          <a:p>
            <a:r>
              <a:rPr lang="hr-HR" sz="2400" dirty="0" smtClean="0"/>
              <a:t>7. P</a:t>
            </a:r>
            <a:r>
              <a:rPr lang="hr-HR" sz="2400" cap="none" dirty="0" smtClean="0"/>
              <a:t>ustili smo mlaz vode i stavili naše mlinove ispod mlaza.</a:t>
            </a:r>
            <a:endParaRPr lang="hr-HR" sz="2400" cap="none" dirty="0"/>
          </a:p>
        </p:txBody>
      </p:sp>
      <p:pic>
        <p:nvPicPr>
          <p:cNvPr id="5" name="Content Placeholder 5" descr="IMG_6391.jpg"/>
          <p:cNvPicPr>
            <a:picLocks noChangeAspect="1"/>
          </p:cNvPicPr>
          <p:nvPr/>
        </p:nvPicPr>
        <p:blipFill rotWithShape="1">
          <a:blip r:embed="rId2" cstate="print"/>
          <a:srcRect l="45834" b="28551"/>
          <a:stretch/>
        </p:blipFill>
        <p:spPr>
          <a:xfrm rot="5400000">
            <a:off x="9652270" y="266451"/>
            <a:ext cx="2136127" cy="255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0" t="32333" r="1"/>
          <a:stretch/>
        </p:blipFill>
        <p:spPr>
          <a:xfrm rot="5400000">
            <a:off x="3570421" y="-320122"/>
            <a:ext cx="1995318" cy="281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7DB945F-7BB3-43F7-9366-A49021105C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0"/>
          <a:stretch/>
        </p:blipFill>
        <p:spPr>
          <a:xfrm>
            <a:off x="4418743" y="3620920"/>
            <a:ext cx="2634890" cy="2612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D387540C-447A-4198-920E-0385EBE44D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/>
          <a:srcRect l="37562" t="11636" r="5664"/>
          <a:stretch/>
        </p:blipFill>
        <p:spPr>
          <a:xfrm rot="5400000">
            <a:off x="7486304" y="4169133"/>
            <a:ext cx="2481282" cy="2896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20A15CD-BCEA-4D7E-8059-24C772A936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t="55871" b="6715"/>
          <a:stretch/>
        </p:blipFill>
        <p:spPr>
          <a:xfrm>
            <a:off x="156419" y="406619"/>
            <a:ext cx="2772308" cy="19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4368" y="152856"/>
            <a:ext cx="2543460" cy="241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5" b="39900"/>
          <a:stretch/>
        </p:blipFill>
        <p:spPr>
          <a:xfrm>
            <a:off x="295668" y="3407540"/>
            <a:ext cx="3669600" cy="2951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t="12139" r="7714" b="44279"/>
          <a:stretch/>
        </p:blipFill>
        <p:spPr>
          <a:xfrm>
            <a:off x="3113247" y="5562208"/>
            <a:ext cx="1080410" cy="1075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17114" r="3107" b="34528"/>
          <a:stretch/>
        </p:blipFill>
        <p:spPr>
          <a:xfrm>
            <a:off x="67279" y="5617359"/>
            <a:ext cx="1051504" cy="1075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6916" r="17981" b="35324"/>
          <a:stretch/>
        </p:blipFill>
        <p:spPr>
          <a:xfrm>
            <a:off x="9921923" y="2754416"/>
            <a:ext cx="2174543" cy="280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26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7749" y="1223544"/>
            <a:ext cx="5679706" cy="1128396"/>
          </a:xfrm>
        </p:spPr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1326490"/>
              </p:ext>
            </p:extLst>
          </p:nvPr>
        </p:nvGraphicFramePr>
        <p:xfrm>
          <a:off x="1611088" y="2866028"/>
          <a:ext cx="8353028" cy="373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2713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Masa utega: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20 grama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50 grama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100 grama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7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Opažanja :</a:t>
                      </a:r>
                    </a:p>
                    <a:p>
                      <a:pPr algn="ctr"/>
                      <a:r>
                        <a:rPr lang="hr-HR" sz="2400" dirty="0" smtClean="0"/>
                        <a:t>Je</a:t>
                      </a:r>
                      <a:r>
                        <a:rPr lang="hr-HR" sz="2400" baseline="0" dirty="0" smtClean="0"/>
                        <a:t> li se uteg podigao s podloge? </a:t>
                      </a:r>
                    </a:p>
                    <a:p>
                      <a:pPr algn="ctr"/>
                      <a:r>
                        <a:rPr lang="hr-HR" sz="2400" baseline="0" dirty="0" smtClean="0"/>
                        <a:t>U kojem vremenu se podigao ?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Uteg se podigao s</a:t>
                      </a:r>
                      <a:r>
                        <a:rPr lang="hr-HR" sz="2400" baseline="0" dirty="0" smtClean="0"/>
                        <a:t> </a:t>
                      </a:r>
                      <a:r>
                        <a:rPr lang="hr-HR" sz="2400" dirty="0" smtClean="0"/>
                        <a:t>podloge za 3 sekunde.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Uteg se podigao s</a:t>
                      </a:r>
                      <a:r>
                        <a:rPr lang="hr-HR" sz="2400" baseline="0" dirty="0" smtClean="0"/>
                        <a:t> podloge za 5 sekundi.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Uteg</a:t>
                      </a:r>
                      <a:r>
                        <a:rPr lang="hr-HR" sz="2400" baseline="0" dirty="0" smtClean="0"/>
                        <a:t> se podigao s podloge do polovice užeta i vratio se nazad za 11 sekundi.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Opažanje | Veliki Reč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70" y="27407"/>
            <a:ext cx="4250230" cy="2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ažanje (percepcija) - Psihocentr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"/>
            <a:ext cx="3387774" cy="23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7171" y="2045999"/>
            <a:ext cx="5934969" cy="612985"/>
          </a:xfrm>
        </p:spPr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7191" y="2658984"/>
            <a:ext cx="5934949" cy="3158347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r>
              <a:rPr lang="hr-HR" sz="2400" dirty="0" smtClean="0"/>
              <a:t>N</a:t>
            </a:r>
            <a:r>
              <a:rPr lang="hr-HR" sz="2400" cap="none" dirty="0" smtClean="0"/>
              <a:t>aša hipoteza je bila točna.</a:t>
            </a:r>
          </a:p>
          <a:p>
            <a:r>
              <a:rPr lang="hr-HR" sz="2400" cap="none" dirty="0" smtClean="0"/>
              <a:t> Dokazali smo da mehanička energija dobivena gibanjem vode utječe na promjenu položaja i kretanje tijela.</a:t>
            </a:r>
          </a:p>
          <a:p>
            <a:r>
              <a:rPr lang="hr-HR" sz="2400" cap="none" dirty="0" smtClean="0"/>
              <a:t>.</a:t>
            </a:r>
            <a:endParaRPr lang="hr-HR" sz="2400" cap="none" dirty="0"/>
          </a:p>
        </p:txBody>
      </p:sp>
      <p:pic>
        <p:nvPicPr>
          <p:cNvPr id="1026" name="Picture 2" descr="Zaključak s 19. sjednice Općinskog vijeć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7" y="1692322"/>
            <a:ext cx="5022378" cy="37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 PROJEKTNOG ZADATKA 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0" y="2214694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Pokazali smo da se energija vode može pretvoriti u mehaničku energiju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pic>
        <p:nvPicPr>
          <p:cNvPr id="1026" name="Picture 2" descr="Slike - Božidar Kassa Dan V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0" y="3279977"/>
            <a:ext cx="2524836" cy="18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0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359210"/>
            <a:ext cx="10364451" cy="1223931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Voda je naše blago, čuvajmo je!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2050" name="Picture 2" descr="MLIN NA DOBRI K10J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37" y="1842448"/>
            <a:ext cx="6670726" cy="4380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7799" y="304618"/>
            <a:ext cx="9472171" cy="1346761"/>
          </a:xfrm>
        </p:spPr>
        <p:txBody>
          <a:bodyPr/>
          <a:lstStyle/>
          <a:p>
            <a:r>
              <a:rPr lang="hr-HR" dirty="0" smtClean="0"/>
              <a:t>Karlovac – grad rijeka I ZNANOSTI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54589" y="1405719"/>
            <a:ext cx="12137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hr-H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aš grad Karlovac je okružen prekrasnim i čistim rijekama</a:t>
            </a:r>
          </a:p>
          <a:p>
            <a:pPr algn="ctr"/>
            <a:endParaRPr lang="hr-H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Tx/>
              <a:buChar char="-"/>
            </a:pPr>
            <a:r>
              <a:rPr lang="hr-HR" sz="2800" dirty="0" smtClean="0"/>
              <a:t>Karlovac okružuju četiri rijeke - Kupa, Korana, Mrežnica i Dobra</a:t>
            </a:r>
          </a:p>
          <a:p>
            <a:pPr marL="342900" indent="-342900">
              <a:buFontTx/>
              <a:buChar char="-"/>
            </a:pPr>
            <a:r>
              <a:rPr lang="hr-HR" sz="2800" dirty="0" smtClean="0"/>
              <a:t>I Nikola Tesla se kupao u karlovačkim rijekama , on je nekada bio učenik Gimnazije Karlovac</a:t>
            </a:r>
          </a:p>
          <a:p>
            <a:endParaRPr lang="hr-HR" sz="2800" dirty="0" smtClean="0"/>
          </a:p>
        </p:txBody>
      </p:sp>
      <p:pic>
        <p:nvPicPr>
          <p:cNvPr id="1026" name="Picture 2" descr="Rijeka Mrežnica, biser prirodnog krša - Šimu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" y="4122088"/>
            <a:ext cx="4107977" cy="23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bra - Croriv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37" y="4122088"/>
            <a:ext cx="4088879" cy="23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kola Tesla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4" y="4122088"/>
            <a:ext cx="2320119" cy="23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476287" y="6457890"/>
            <a:ext cx="1226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Mrežnica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5336828" y="6449518"/>
            <a:ext cx="157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Nikola Tesla </a:t>
            </a:r>
            <a:endParaRPr lang="hr-HR" sz="2000" b="1" dirty="0"/>
          </a:p>
        </p:txBody>
      </p:sp>
      <p:sp>
        <p:nvSpPr>
          <p:cNvPr id="6" name="Pravokutnik 5"/>
          <p:cNvSpPr/>
          <p:nvPr/>
        </p:nvSpPr>
        <p:spPr>
          <a:xfrm>
            <a:off x="9277325" y="6449518"/>
            <a:ext cx="906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Dobra 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7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5184" y="226155"/>
            <a:ext cx="10364451" cy="1278522"/>
          </a:xfrm>
        </p:spPr>
        <p:txBody>
          <a:bodyPr/>
          <a:lstStyle/>
          <a:p>
            <a:r>
              <a:rPr lang="hr-HR" dirty="0" smtClean="0"/>
              <a:t>Što sve mogu karlovačke  rijeke</a:t>
            </a:r>
            <a:endParaRPr lang="hr-HR" dirty="0"/>
          </a:p>
        </p:txBody>
      </p:sp>
      <p:pic>
        <p:nvPicPr>
          <p:cNvPr id="2050" name="Picture 2" descr="Mlin na Dobri - Jaškovo | Mapio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0" y="2458567"/>
            <a:ext cx="4021783" cy="30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REŽNICA - ljepotica zelenog krša - Croriv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96" y="1337321"/>
            <a:ext cx="2852134" cy="172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MREŽNICA - ljepotica zelenog krša - Croriv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81" y="4136244"/>
            <a:ext cx="2780241" cy="177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Ne treba vam more: Ovo je pet najboljih kupališta u okolici Zagreba |  Zagreb.inf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4" y="4955011"/>
            <a:ext cx="1937734" cy="144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ravokutnik 2"/>
          <p:cNvSpPr/>
          <p:nvPr/>
        </p:nvSpPr>
        <p:spPr>
          <a:xfrm>
            <a:off x="2619019" y="5474904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Mlin na Dobri </a:t>
            </a:r>
            <a:endParaRPr lang="hr-HR" sz="2000" b="1" dirty="0"/>
          </a:p>
        </p:txBody>
      </p:sp>
      <p:sp>
        <p:nvSpPr>
          <p:cNvPr id="5" name="Pravokutnik 4"/>
          <p:cNvSpPr/>
          <p:nvPr/>
        </p:nvSpPr>
        <p:spPr>
          <a:xfrm>
            <a:off x="5498553" y="3106715"/>
            <a:ext cx="1162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Mrežnica</a:t>
            </a:r>
            <a:endParaRPr lang="hr-HR" sz="2000" b="1" dirty="0"/>
          </a:p>
        </p:txBody>
      </p:sp>
      <p:sp>
        <p:nvSpPr>
          <p:cNvPr id="6" name="Pravokutnik 5"/>
          <p:cNvSpPr/>
          <p:nvPr/>
        </p:nvSpPr>
        <p:spPr>
          <a:xfrm>
            <a:off x="5955484" y="5914855"/>
            <a:ext cx="816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Kupa </a:t>
            </a:r>
            <a:endParaRPr lang="hr-HR" sz="2000" b="1" dirty="0"/>
          </a:p>
        </p:txBody>
      </p:sp>
      <p:sp>
        <p:nvSpPr>
          <p:cNvPr id="7" name="Pravokutnik 6"/>
          <p:cNvSpPr/>
          <p:nvPr/>
        </p:nvSpPr>
        <p:spPr>
          <a:xfrm>
            <a:off x="581811" y="6411529"/>
            <a:ext cx="1162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Mrežnica</a:t>
            </a:r>
            <a:endParaRPr lang="hr-HR" sz="2000" b="1" dirty="0"/>
          </a:p>
        </p:txBody>
      </p:sp>
      <p:pic>
        <p:nvPicPr>
          <p:cNvPr id="1026" name="Picture 2" descr="KORANA - Croriv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" y="1337321"/>
            <a:ext cx="2393583" cy="1346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Pravokutnik 7"/>
          <p:cNvSpPr/>
          <p:nvPr/>
        </p:nvSpPr>
        <p:spPr>
          <a:xfrm>
            <a:off x="436992" y="2706605"/>
            <a:ext cx="1031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Korana </a:t>
            </a:r>
            <a:endParaRPr lang="hr-HR" sz="2000" b="1" dirty="0"/>
          </a:p>
        </p:txBody>
      </p:sp>
      <p:sp>
        <p:nvSpPr>
          <p:cNvPr id="4" name="Pravokutnik 3"/>
          <p:cNvSpPr/>
          <p:nvPr/>
        </p:nvSpPr>
        <p:spPr>
          <a:xfrm>
            <a:off x="7929166" y="1678060"/>
            <a:ext cx="4262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solidFill>
                  <a:srgbClr val="0070C0"/>
                </a:solidFill>
              </a:rPr>
              <a:t>Karlovačke rijeke su prirodni resurs koji možemo pretvoriti u energiju ne ugrožavajući i ne zagađujući okoliš.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929166" y="3667325"/>
            <a:ext cx="33753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solidFill>
                  <a:srgbClr val="0070C0"/>
                </a:solidFill>
              </a:rPr>
              <a:t>Grad Karlovac ima veliki potencijal u korištenju obnovljivih izvora energije.</a:t>
            </a:r>
            <a:endParaRPr lang="hr-H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3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098" y="447324"/>
            <a:ext cx="10364451" cy="1596177"/>
          </a:xfrm>
        </p:spPr>
        <p:txBody>
          <a:bodyPr/>
          <a:lstStyle/>
          <a:p>
            <a:r>
              <a:rPr lang="hr-HR" dirty="0" smtClean="0"/>
              <a:t>Mehanička energija vode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46098" y="1642764"/>
            <a:ext cx="9680793" cy="263678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Energija vode – </a:t>
            </a:r>
            <a:r>
              <a:rPr lang="hr-HR" sz="2400" cap="none" dirty="0" smtClean="0"/>
              <a:t>obnovljivi izvor energije </a:t>
            </a:r>
          </a:p>
          <a:p>
            <a:r>
              <a:rPr lang="hr-HR" sz="2400" dirty="0" smtClean="0"/>
              <a:t>G</a:t>
            </a:r>
            <a:r>
              <a:rPr lang="hr-HR" sz="2400" cap="none" dirty="0" smtClean="0"/>
              <a:t>rci i </a:t>
            </a:r>
            <a:r>
              <a:rPr lang="hr-HR" sz="2400" cap="none" dirty="0"/>
              <a:t>R</a:t>
            </a:r>
            <a:r>
              <a:rPr lang="hr-HR" sz="2400" cap="none" dirty="0" smtClean="0"/>
              <a:t>imljani su prvi iskorištavali vodu, koristili su vodene kotače</a:t>
            </a:r>
          </a:p>
          <a:p>
            <a:r>
              <a:rPr lang="hr-HR" sz="2400" cap="none" dirty="0" smtClean="0"/>
              <a:t>ne zagađuje okoliš i ne ispušta štetne plinove</a:t>
            </a:r>
          </a:p>
        </p:txBody>
      </p:sp>
      <p:pic>
        <p:nvPicPr>
          <p:cNvPr id="5" name="Picture 4" descr="Hidroenergija u Norveško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2" y="0"/>
            <a:ext cx="2801777" cy="2418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Pravokutnik 6"/>
          <p:cNvSpPr/>
          <p:nvPr/>
        </p:nvSpPr>
        <p:spPr>
          <a:xfrm>
            <a:off x="9206722" y="2506048"/>
            <a:ext cx="176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Hidroelektrana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74852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500" y="594787"/>
            <a:ext cx="5934969" cy="1815153"/>
          </a:xfrm>
        </p:spPr>
        <p:txBody>
          <a:bodyPr/>
          <a:lstStyle/>
          <a:p>
            <a:r>
              <a:rPr lang="hr-HR" dirty="0" smtClean="0"/>
              <a:t>Istraživački rad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49520" y="2409940"/>
            <a:ext cx="5934949" cy="3990860"/>
          </a:xfrm>
        </p:spPr>
        <p:txBody>
          <a:bodyPr/>
          <a:lstStyle/>
          <a:p>
            <a:r>
              <a:rPr lang="hr-HR" sz="2400" dirty="0" smtClean="0"/>
              <a:t>ISTRAŽIVAČKO PITANJE:</a:t>
            </a:r>
          </a:p>
          <a:p>
            <a:endParaRPr lang="hr-HR" sz="2000" dirty="0" smtClean="0"/>
          </a:p>
          <a:p>
            <a:r>
              <a:rPr lang="hr-HR" sz="2400" cap="none" dirty="0"/>
              <a:t>Može li mehanička energija dobivena gibanjem vode uzrokovati </a:t>
            </a:r>
            <a:r>
              <a:rPr lang="hr-HR" sz="2400" cap="none" dirty="0" smtClean="0"/>
              <a:t>promjenu </a:t>
            </a:r>
            <a:r>
              <a:rPr lang="hr-HR" sz="2400" cap="none" dirty="0"/>
              <a:t>položaja tijela?</a:t>
            </a:r>
          </a:p>
          <a:p>
            <a:endParaRPr lang="hr-HR" sz="2400" dirty="0" smtClean="0"/>
          </a:p>
          <a:p>
            <a:r>
              <a:rPr lang="hr-HR" sz="2400" cap="none" dirty="0"/>
              <a:t>Kako dobiti mehaničku energiju od vode?</a:t>
            </a:r>
          </a:p>
          <a:p>
            <a:endParaRPr lang="hr-HR" dirty="0"/>
          </a:p>
        </p:txBody>
      </p:sp>
      <p:pic>
        <p:nvPicPr>
          <p:cNvPr id="1030" name="Picture 6" descr="Pitanja koja ateisti žele pitati vjernike. (Znate li odgovoriti na njih?) -  Book.h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r="29118"/>
          <a:stretch>
            <a:fillRect/>
          </a:stretch>
        </p:blipFill>
        <p:spPr bwMode="auto">
          <a:xfrm>
            <a:off x="6220948" y="594787"/>
            <a:ext cx="5674482" cy="49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1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Pretpostavka/hipoteza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08919" y="2523670"/>
            <a:ext cx="5934949" cy="3604175"/>
          </a:xfrm>
        </p:spPr>
        <p:txBody>
          <a:bodyPr/>
          <a:lstStyle/>
          <a:p>
            <a:r>
              <a:rPr lang="hr-HR" sz="2400" dirty="0" smtClean="0"/>
              <a:t>hipoteza:</a:t>
            </a:r>
          </a:p>
          <a:p>
            <a:endParaRPr lang="hr-HR" sz="2400" dirty="0" smtClean="0"/>
          </a:p>
          <a:p>
            <a:r>
              <a:rPr lang="hr-HR" sz="2400" cap="none" dirty="0" smtClean="0"/>
              <a:t>Mehanička energija </a:t>
            </a:r>
            <a:r>
              <a:rPr lang="hr-HR" sz="2400" cap="none" dirty="0"/>
              <a:t>dobivena gibanjem vode </a:t>
            </a:r>
            <a:r>
              <a:rPr lang="hr-HR" sz="2400" cap="none" dirty="0" smtClean="0"/>
              <a:t>može uzrokovati mijenjanje položaja tijela i njegovo kretanje zato što voda svojom energijom pokreće lopatice, koje onda tu energiju koriste za podizanje utega. </a:t>
            </a:r>
          </a:p>
          <a:p>
            <a:endParaRPr lang="hr-HR" cap="none" dirty="0"/>
          </a:p>
        </p:txBody>
      </p:sp>
      <p:pic>
        <p:nvPicPr>
          <p:cNvPr id="2058" name="Picture 10" descr="Taaltip: zegden of zeiden? - KDV - Language &amp; Mo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r="18581"/>
          <a:stretch>
            <a:fillRect/>
          </a:stretch>
        </p:blipFill>
        <p:spPr bwMode="auto">
          <a:xfrm>
            <a:off x="7053598" y="609600"/>
            <a:ext cx="4756036" cy="51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5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506" y="657110"/>
            <a:ext cx="5309002" cy="765892"/>
          </a:xfrm>
        </p:spPr>
        <p:txBody>
          <a:bodyPr>
            <a:normAutofit/>
          </a:bodyPr>
          <a:lstStyle/>
          <a:p>
            <a:r>
              <a:rPr lang="hr-HR" dirty="0" smtClean="0"/>
              <a:t>Pribor za rad: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0955" y="1748531"/>
            <a:ext cx="5812104" cy="2045547"/>
          </a:xfrm>
        </p:spPr>
        <p:txBody>
          <a:bodyPr>
            <a:normAutofit fontScale="92500"/>
          </a:bodyPr>
          <a:lstStyle/>
          <a:p>
            <a:r>
              <a:rPr lang="hr-HR" sz="2400" cap="none" spc="100" dirty="0" smtClean="0"/>
              <a:t>plastična boca od 2 l, ravnalo, marker, nož, škare, 2 </a:t>
            </a:r>
            <a:r>
              <a:rPr lang="hr-HR" sz="2400" cap="none" spc="100" dirty="0" err="1" smtClean="0"/>
              <a:t>plutena</a:t>
            </a:r>
            <a:r>
              <a:rPr lang="hr-HR" sz="2400" cap="none" spc="100" dirty="0" smtClean="0"/>
              <a:t> čepa, 1 drveni štapić, uzica, utezi težine 20 g, 50 g i 100 g, sudoper i mlaz vode, ljepljiva traka, lijevak i spajalice</a:t>
            </a:r>
          </a:p>
          <a:p>
            <a:endParaRPr lang="hr-HR" sz="2000" dirty="0"/>
          </a:p>
        </p:txBody>
      </p:sp>
      <p:pic>
        <p:nvPicPr>
          <p:cNvPr id="7" name="Rezervirano mjesto slike 5">
            <a:extLst>
              <a:ext uri="{FF2B5EF4-FFF2-40B4-BE49-F238E27FC236}">
                <a16:creationId xmlns:a16="http://schemas.microsoft.com/office/drawing/2014/main" id="{C62181A9-F6BC-452A-95C0-D71ABEB02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r="15275"/>
          <a:stretch>
            <a:fillRect/>
          </a:stretch>
        </p:blipFill>
        <p:spPr>
          <a:xfrm>
            <a:off x="5934970" y="31338"/>
            <a:ext cx="3809532" cy="3953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Slika na kojoj se prikazuje na zatvorenom, sjedenje, puna, zatvoreno&#10;&#10;Opis je automatski generiran">
            <a:extLst>
              <a:ext uri="{FF2B5EF4-FFF2-40B4-BE49-F238E27FC236}">
                <a16:creationId xmlns:a16="http://schemas.microsoft.com/office/drawing/2014/main" id="{51800377-7A8B-444E-A100-3608539E8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13" y="1381249"/>
            <a:ext cx="2365588" cy="409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0BCF793-637A-4D4C-89CD-14382BEF9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8" y="4119607"/>
            <a:ext cx="4718550" cy="274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B3BBFBE-C670-4137-B726-5F141B85E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607"/>
            <a:ext cx="4591978" cy="273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664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0608" y="609598"/>
            <a:ext cx="5934969" cy="2023254"/>
          </a:xfrm>
        </p:spPr>
        <p:txBody>
          <a:bodyPr/>
          <a:lstStyle/>
          <a:p>
            <a:r>
              <a:rPr lang="hr-HR" dirty="0" smtClean="0"/>
              <a:t>Postupak rada: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92211" y="2571546"/>
            <a:ext cx="5934949" cy="3158347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/>
          </a:p>
          <a:p>
            <a:r>
              <a:rPr lang="hr-HR" sz="2400" dirty="0" smtClean="0"/>
              <a:t>1</a:t>
            </a:r>
            <a:r>
              <a:rPr lang="hr-HR" sz="2400" dirty="0"/>
              <a:t>. </a:t>
            </a:r>
            <a:r>
              <a:rPr lang="hr-HR" sz="2400" cap="none" dirty="0"/>
              <a:t>Ravnalom smo </a:t>
            </a:r>
            <a:r>
              <a:rPr lang="hr-HR" sz="2400" cap="none" dirty="0" smtClean="0"/>
              <a:t>izmjerili </a:t>
            </a:r>
            <a:r>
              <a:rPr lang="hr-HR" sz="2400" cap="none" dirty="0"/>
              <a:t>6 cm od dna boce i od te točke 8 </a:t>
            </a:r>
            <a:r>
              <a:rPr lang="hr-HR" sz="2400" cap="none" dirty="0" smtClean="0"/>
              <a:t>još centimetra </a:t>
            </a:r>
            <a:r>
              <a:rPr lang="hr-HR" sz="2400" cap="none" dirty="0"/>
              <a:t>i </a:t>
            </a:r>
            <a:r>
              <a:rPr lang="hr-HR" sz="2400" cap="none" dirty="0" smtClean="0"/>
              <a:t>izrezali </a:t>
            </a:r>
            <a:r>
              <a:rPr lang="hr-HR" sz="2400" cap="none" dirty="0"/>
              <a:t>bocu na tim mjestima.</a:t>
            </a:r>
          </a:p>
          <a:p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D5771A-642D-4A5B-BBB8-61483A2A1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08" y="4516477"/>
            <a:ext cx="4315721" cy="2190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8452" y="1044763"/>
            <a:ext cx="3531639" cy="266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223" y="687128"/>
            <a:ext cx="3294828" cy="241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6668" y="523413"/>
            <a:ext cx="3351596" cy="259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284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2599" y="758396"/>
            <a:ext cx="6838953" cy="2361890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r>
              <a:rPr lang="hr-HR" sz="2400" cap="none" dirty="0" smtClean="0"/>
              <a:t>2. Označili smo i izrezali škarama 4 trake širine 2 cm od središnjeg dijela boce dugog 8 cm i još smo te trakice prerezali na pola</a:t>
            </a:r>
            <a:r>
              <a:rPr lang="hr-HR" sz="2000" cap="none" dirty="0" smtClean="0"/>
              <a:t>.</a:t>
            </a:r>
            <a:endParaRPr lang="hr-HR" sz="2000" cap="none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612096-A0DA-4BBF-B288-B326411D0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27" y="4130141"/>
            <a:ext cx="4585094" cy="2579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33053DC-EE7F-4AF1-92A5-41FFBC99E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1" y="179507"/>
            <a:ext cx="3657600" cy="330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079" y="3531957"/>
            <a:ext cx="2518012" cy="302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68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1083</TotalTime>
  <Words>584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Unicode MS</vt:lpstr>
      <vt:lpstr>Arial</vt:lpstr>
      <vt:lpstr>Calibri</vt:lpstr>
      <vt:lpstr>Tw Cen MT</vt:lpstr>
      <vt:lpstr>Kapljica</vt:lpstr>
      <vt:lpstr> ŠTO SVE MOGU KARLOVAČKE RIJEKE ILI  MEHANIČKA ENERGIJA VODE </vt:lpstr>
      <vt:lpstr>Karlovac – grad rijeka I ZNANOSTI</vt:lpstr>
      <vt:lpstr>Što sve mogu karlovačke  rijeke</vt:lpstr>
      <vt:lpstr>Mehanička energija vode</vt:lpstr>
      <vt:lpstr>Istraživački rad  </vt:lpstr>
      <vt:lpstr>Pretpostavka/hipoteza  </vt:lpstr>
      <vt:lpstr>Pribor za rad:</vt:lpstr>
      <vt:lpstr>Postupak rada: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REZULTATI</vt:lpstr>
      <vt:lpstr>Zaključak</vt:lpstr>
      <vt:lpstr>ISHOD PROJEKTNOG ZADATKA </vt:lpstr>
      <vt:lpstr>Voda je naše blago, čuvajmo 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Mehanička energija vode</dc:title>
  <dc:creator>Stolarija</dc:creator>
  <cp:lastModifiedBy>Skela</cp:lastModifiedBy>
  <cp:revision>111</cp:revision>
  <dcterms:created xsi:type="dcterms:W3CDTF">2020-10-23T16:10:28Z</dcterms:created>
  <dcterms:modified xsi:type="dcterms:W3CDTF">2021-04-02T10:37:18Z</dcterms:modified>
</cp:coreProperties>
</file>