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74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49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23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109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35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479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19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94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77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667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2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381C-6533-4FEC-A8E6-0693DBD0FC67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CCF9-551C-4A5E-81CD-4772411E5E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6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1">
            <a:extLst>
              <a:ext uri="{FF2B5EF4-FFF2-40B4-BE49-F238E27FC236}">
                <a16:creationId xmlns:a16="http://schemas.microsoft.com/office/drawing/2014/main" id="{D33C24CF-85DE-4FCB-934A-4A5CD627365B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1026" name="Picture 2" descr="Agencija za mobilnost i programe EU">
            <a:extLst>
              <a:ext uri="{FF2B5EF4-FFF2-40B4-BE49-F238E27FC236}">
                <a16:creationId xmlns:a16="http://schemas.microsoft.com/office/drawing/2014/main" id="{F3A643FD-9371-4728-9DB6-990600A4F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34" y="0"/>
            <a:ext cx="4104166" cy="187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ranica 2 – HURT">
            <a:extLst>
              <a:ext uri="{FF2B5EF4-FFF2-40B4-BE49-F238E27FC236}">
                <a16:creationId xmlns:a16="http://schemas.microsoft.com/office/drawing/2014/main" id="{AAC6C4F8-0E8E-4AF9-A1C9-C0B90ED08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320E329E-70CD-4B57-9119-1E2DF0155A2E}"/>
              </a:ext>
            </a:extLst>
          </p:cNvPr>
          <p:cNvSpPr/>
          <p:nvPr/>
        </p:nvSpPr>
        <p:spPr>
          <a:xfrm>
            <a:off x="723014" y="1742612"/>
            <a:ext cx="7697972" cy="337277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/>
              <a:t>Osnovna škola Ivana Gorana Kovačića, Vinkovci</a:t>
            </a:r>
          </a:p>
          <a:p>
            <a:pPr algn="ctr"/>
            <a:endParaRPr lang="hr-HR" sz="3600" b="1" dirty="0"/>
          </a:p>
          <a:p>
            <a:pPr algn="ctr"/>
            <a:r>
              <a:rPr lang="hr-HR" sz="3600" b="1" dirty="0"/>
              <a:t>Erasmus+ KA1 projekt</a:t>
            </a:r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id="{1A1589CF-B387-4A60-B40C-F23CC8423D0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" y="2604190"/>
            <a:ext cx="1935125" cy="16496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137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: zaobljeni kutovi 4">
            <a:extLst>
              <a:ext uri="{FF2B5EF4-FFF2-40B4-BE49-F238E27FC236}">
                <a16:creationId xmlns:a16="http://schemas.microsoft.com/office/drawing/2014/main" id="{2E8A482E-D3E7-4C46-92C6-BF4A83A54D68}"/>
              </a:ext>
            </a:extLst>
          </p:cNvPr>
          <p:cNvSpPr/>
          <p:nvPr/>
        </p:nvSpPr>
        <p:spPr>
          <a:xfrm>
            <a:off x="1804877" y="1988289"/>
            <a:ext cx="5534247" cy="28814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Naziv projekta:</a:t>
            </a:r>
          </a:p>
          <a:p>
            <a:pPr algn="ctr"/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“Beauty in diversity – Mindfulness and multicultural teaching and learning”</a:t>
            </a:r>
            <a:endParaRPr lang="hr-HR" sz="3200" dirty="0"/>
          </a:p>
        </p:txBody>
      </p:sp>
      <p:pic>
        <p:nvPicPr>
          <p:cNvPr id="6" name="Picture 2" descr="Agencija za mobilnost i programe EU">
            <a:extLst>
              <a:ext uri="{FF2B5EF4-FFF2-40B4-BE49-F238E27FC236}">
                <a16:creationId xmlns:a16="http://schemas.microsoft.com/office/drawing/2014/main" id="{4380D874-E9A2-414F-8E5C-3E9C7B4F5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34" y="0"/>
            <a:ext cx="4104166" cy="187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Stranica 2 – HURT">
            <a:extLst>
              <a:ext uri="{FF2B5EF4-FFF2-40B4-BE49-F238E27FC236}">
                <a16:creationId xmlns:a16="http://schemas.microsoft.com/office/drawing/2014/main" id="{7E9BED1A-FAED-48F0-B566-BD12AD37C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1">
            <a:extLst>
              <a:ext uri="{FF2B5EF4-FFF2-40B4-BE49-F238E27FC236}">
                <a16:creationId xmlns:a16="http://schemas.microsoft.com/office/drawing/2014/main" id="{34BB98A3-009D-4428-9E6C-AE39C3AB1DE6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C5E7423E-F2C3-4225-BF65-0FBB2710118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38" y="1879708"/>
            <a:ext cx="1371600" cy="1106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331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cija za mobilnost i programe EU">
            <a:extLst>
              <a:ext uri="{FF2B5EF4-FFF2-40B4-BE49-F238E27FC236}">
                <a16:creationId xmlns:a16="http://schemas.microsoft.com/office/drawing/2014/main" id="{3D9D40B8-644E-4397-8A8B-6B6722032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34" y="0"/>
            <a:ext cx="4104166" cy="187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C203712E-E60B-452E-871E-5C4DB144B9AE}"/>
              </a:ext>
            </a:extLst>
          </p:cNvPr>
          <p:cNvSpPr/>
          <p:nvPr/>
        </p:nvSpPr>
        <p:spPr>
          <a:xfrm>
            <a:off x="1039333" y="1820826"/>
            <a:ext cx="7065335" cy="32163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Vrijeme trajanja projekta:</a:t>
            </a:r>
          </a:p>
          <a:p>
            <a:pPr algn="ctr"/>
            <a:endParaRPr lang="hr-HR" sz="3200" b="1" dirty="0"/>
          </a:p>
          <a:p>
            <a:pPr algn="ctr"/>
            <a:r>
              <a:rPr lang="hr-HR" sz="3200" b="1" dirty="0"/>
              <a:t>1. rujna 2021. – 28. veljače 2023.</a:t>
            </a:r>
          </a:p>
        </p:txBody>
      </p:sp>
      <p:pic>
        <p:nvPicPr>
          <p:cNvPr id="5" name="Picture 6" descr="Stranica 2 – HURT">
            <a:extLst>
              <a:ext uri="{FF2B5EF4-FFF2-40B4-BE49-F238E27FC236}">
                <a16:creationId xmlns:a16="http://schemas.microsoft.com/office/drawing/2014/main" id="{173E6A3D-B75E-4841-ABC8-0931EC5E1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1">
            <a:extLst>
              <a:ext uri="{FF2B5EF4-FFF2-40B4-BE49-F238E27FC236}">
                <a16:creationId xmlns:a16="http://schemas.microsoft.com/office/drawing/2014/main" id="{63CDDE2D-22D2-4853-AB49-45535A5A11FF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AAE869-59DE-4650-BE92-DA90A8EA4FE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12" y="1810979"/>
            <a:ext cx="1477926" cy="1340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21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1">
            <a:extLst>
              <a:ext uri="{FF2B5EF4-FFF2-40B4-BE49-F238E27FC236}">
                <a16:creationId xmlns:a16="http://schemas.microsoft.com/office/drawing/2014/main" id="{2FE517B7-4743-40AD-A705-A7F7534F86A1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7" name="Picture 2" descr="Agencija za mobilnost i programe EU">
            <a:extLst>
              <a:ext uri="{FF2B5EF4-FFF2-40B4-BE49-F238E27FC236}">
                <a16:creationId xmlns:a16="http://schemas.microsoft.com/office/drawing/2014/main" id="{B234D736-CAE7-48FB-A514-2A44B34EBC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4" b="16197"/>
          <a:stretch/>
        </p:blipFill>
        <p:spPr bwMode="auto">
          <a:xfrm>
            <a:off x="4683159" y="0"/>
            <a:ext cx="4460841" cy="143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D2D4D0ED-FBA9-4FD7-B4C9-03AF873BA5AB}"/>
              </a:ext>
            </a:extLst>
          </p:cNvPr>
          <p:cNvSpPr/>
          <p:nvPr/>
        </p:nvSpPr>
        <p:spPr>
          <a:xfrm>
            <a:off x="986170" y="1318437"/>
            <a:ext cx="7093245" cy="2307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hr-HR" sz="2000" dirty="0"/>
              <a:t>Članovi Erasmus tima škole:</a:t>
            </a:r>
          </a:p>
          <a:p>
            <a:pPr algn="ctr"/>
            <a:endParaRPr lang="hr-HR" sz="2000" dirty="0"/>
          </a:p>
          <a:p>
            <a:pPr algn="ctr"/>
            <a:r>
              <a:rPr lang="hr-HR" sz="2800" dirty="0"/>
              <a:t>Mario Lovrić – zakonski zastupnik</a:t>
            </a:r>
          </a:p>
          <a:p>
            <a:pPr algn="ctr"/>
            <a:r>
              <a:rPr lang="hr-HR" sz="2800" dirty="0"/>
              <a:t>Mirela Rimac Ešegović – koordinator projekta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  <p:sp>
        <p:nvSpPr>
          <p:cNvPr id="3" name="Pravokutnik: zaobljeni kutovi 2">
            <a:extLst>
              <a:ext uri="{FF2B5EF4-FFF2-40B4-BE49-F238E27FC236}">
                <a16:creationId xmlns:a16="http://schemas.microsoft.com/office/drawing/2014/main" id="{522884B2-2560-4575-97C5-629AC33064EE}"/>
              </a:ext>
            </a:extLst>
          </p:cNvPr>
          <p:cNvSpPr/>
          <p:nvPr/>
        </p:nvSpPr>
        <p:spPr>
          <a:xfrm>
            <a:off x="986170" y="3817088"/>
            <a:ext cx="7014830" cy="25730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hr-HR" sz="2800" dirty="0"/>
              <a:t>Kristina Gugić </a:t>
            </a:r>
          </a:p>
          <a:p>
            <a:pPr algn="ctr"/>
            <a:r>
              <a:rPr lang="hr-HR" sz="2800" dirty="0"/>
              <a:t>Maša </a:t>
            </a:r>
            <a:r>
              <a:rPr lang="hr-HR" sz="2800" dirty="0" err="1"/>
              <a:t>Pešec</a:t>
            </a:r>
            <a:endParaRPr lang="hr-HR" sz="2800" dirty="0"/>
          </a:p>
          <a:p>
            <a:pPr algn="ctr"/>
            <a:r>
              <a:rPr lang="hr-HR" sz="2800" dirty="0"/>
              <a:t>Mirna Pavić</a:t>
            </a:r>
          </a:p>
          <a:p>
            <a:pPr algn="ctr"/>
            <a:r>
              <a:rPr lang="hr-HR" sz="2800" dirty="0"/>
              <a:t>Gabrijela </a:t>
            </a:r>
            <a:r>
              <a:rPr lang="hr-HR" sz="2800" dirty="0" err="1"/>
              <a:t>Bićanić</a:t>
            </a:r>
            <a:endParaRPr lang="hr-HR" sz="2800" dirty="0"/>
          </a:p>
          <a:p>
            <a:pPr algn="ctr"/>
            <a:r>
              <a:rPr lang="hr-HR" sz="2800" dirty="0"/>
              <a:t>Jelena Hodak</a:t>
            </a:r>
          </a:p>
          <a:p>
            <a:pPr algn="ctr"/>
            <a:r>
              <a:rPr lang="hr-HR" sz="2800" dirty="0"/>
              <a:t>Jelena Mesić</a:t>
            </a:r>
          </a:p>
          <a:p>
            <a:pPr algn="ctr"/>
            <a:r>
              <a:rPr lang="hr-HR" sz="2800" dirty="0"/>
              <a:t>Dražen </a:t>
            </a:r>
            <a:r>
              <a:rPr lang="hr-HR" sz="2800" dirty="0" err="1"/>
              <a:t>Valentak</a:t>
            </a:r>
            <a:endParaRPr lang="hr-HR" sz="2800" dirty="0"/>
          </a:p>
          <a:p>
            <a:pPr algn="ctr"/>
            <a:r>
              <a:rPr lang="hr-HR" sz="2800" dirty="0"/>
              <a:t>Suzana Budak</a:t>
            </a:r>
          </a:p>
          <a:p>
            <a:pPr algn="ctr"/>
            <a:r>
              <a:rPr lang="hr-HR" sz="2800" dirty="0"/>
              <a:t>Katica Šarčević</a:t>
            </a:r>
          </a:p>
          <a:p>
            <a:pPr algn="ctr"/>
            <a:r>
              <a:rPr lang="hr-HR" sz="2800" dirty="0"/>
              <a:t>Branka Gale</a:t>
            </a:r>
          </a:p>
          <a:p>
            <a:pPr algn="ctr"/>
            <a:r>
              <a:rPr lang="hr-HR" sz="2800" dirty="0"/>
              <a:t>Lidija Jurić</a:t>
            </a:r>
          </a:p>
        </p:txBody>
      </p:sp>
      <p:pic>
        <p:nvPicPr>
          <p:cNvPr id="9" name="Picture 6" descr="Stranica 2 – HURT">
            <a:extLst>
              <a:ext uri="{FF2B5EF4-FFF2-40B4-BE49-F238E27FC236}">
                <a16:creationId xmlns:a16="http://schemas.microsoft.com/office/drawing/2014/main" id="{52B7A445-A08F-4316-8F01-29A6F5245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9371CFEA-F6E5-4231-86F5-FA23651C3A1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6" y="1318437"/>
            <a:ext cx="1169581" cy="10640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030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cija za mobilnost i programe EU">
            <a:extLst>
              <a:ext uri="{FF2B5EF4-FFF2-40B4-BE49-F238E27FC236}">
                <a16:creationId xmlns:a16="http://schemas.microsoft.com/office/drawing/2014/main" id="{C6E51263-696E-46BE-98C3-4D1FF9D91B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 b="14637"/>
          <a:stretch/>
        </p:blipFill>
        <p:spPr bwMode="auto">
          <a:xfrm>
            <a:off x="5688419" y="0"/>
            <a:ext cx="3455581" cy="11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utnik: zaobljeni kutovi 1">
            <a:extLst>
              <a:ext uri="{FF2B5EF4-FFF2-40B4-BE49-F238E27FC236}">
                <a16:creationId xmlns:a16="http://schemas.microsoft.com/office/drawing/2014/main" id="{54BB8412-7377-4280-9063-AE458EB366D1}"/>
              </a:ext>
            </a:extLst>
          </p:cNvPr>
          <p:cNvSpPr/>
          <p:nvPr/>
        </p:nvSpPr>
        <p:spPr>
          <a:xfrm>
            <a:off x="0" y="1052625"/>
            <a:ext cx="9144000" cy="47740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800"/>
              </a:spcAft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Ciljevi: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podizanje kompetencija na područjima komunikacije, multikulturalnosti i nošenja sa stresom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poticanje socijalne </a:t>
            </a:r>
            <a:r>
              <a:rPr lang="hr-H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uključivosti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Roma</a:t>
            </a:r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posebice</a:t>
            </a:r>
            <a:r>
              <a:rPr lang="hr-H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djevojčica 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usvajanje inovativnih načina i pristupa učenicima s poteškoćama u razvoju </a:t>
            </a:r>
          </a:p>
          <a:p>
            <a:pPr marL="342900" lvl="0" indent="-342900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 u inkluzivnim i multikulturalnim učionicama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uporaba digitalnih alata i metoda učenja</a:t>
            </a:r>
          </a:p>
        </p:txBody>
      </p:sp>
      <p:pic>
        <p:nvPicPr>
          <p:cNvPr id="5" name="Picture 6" descr="Stranica 2 – HURT">
            <a:extLst>
              <a:ext uri="{FF2B5EF4-FFF2-40B4-BE49-F238E27FC236}">
                <a16:creationId xmlns:a16="http://schemas.microsoft.com/office/drawing/2014/main" id="{672819A5-F505-4D8A-987D-1173975E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1">
            <a:extLst>
              <a:ext uri="{FF2B5EF4-FFF2-40B4-BE49-F238E27FC236}">
                <a16:creationId xmlns:a16="http://schemas.microsoft.com/office/drawing/2014/main" id="{D3521EC0-E640-4A11-8AE4-CD2DE41B40DA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AD14863-5EB9-4407-B830-3243DCF3578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17" y="3533753"/>
            <a:ext cx="1509823" cy="1357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567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gencija za mobilnost i programe EU">
            <a:extLst>
              <a:ext uri="{FF2B5EF4-FFF2-40B4-BE49-F238E27FC236}">
                <a16:creationId xmlns:a16="http://schemas.microsoft.com/office/drawing/2014/main" id="{1B78F93D-F5B4-4DFE-891B-3B3AC35447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 b="14637"/>
          <a:stretch/>
        </p:blipFill>
        <p:spPr bwMode="auto">
          <a:xfrm>
            <a:off x="5688419" y="0"/>
            <a:ext cx="3455581" cy="11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77EEE70B-D98E-4EF7-BF4A-CC565463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86395"/>
              </p:ext>
            </p:extLst>
          </p:nvPr>
        </p:nvGraphicFramePr>
        <p:xfrm>
          <a:off x="60924" y="0"/>
          <a:ext cx="9022152" cy="601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053">
                  <a:extLst>
                    <a:ext uri="{9D8B030D-6E8A-4147-A177-3AD203B41FA5}">
                      <a16:colId xmlns:a16="http://schemas.microsoft.com/office/drawing/2014/main" val="947193176"/>
                    </a:ext>
                  </a:extLst>
                </a:gridCol>
                <a:gridCol w="2331916">
                  <a:extLst>
                    <a:ext uri="{9D8B030D-6E8A-4147-A177-3AD203B41FA5}">
                      <a16:colId xmlns:a16="http://schemas.microsoft.com/office/drawing/2014/main" val="1827550764"/>
                    </a:ext>
                  </a:extLst>
                </a:gridCol>
                <a:gridCol w="2456121">
                  <a:extLst>
                    <a:ext uri="{9D8B030D-6E8A-4147-A177-3AD203B41FA5}">
                      <a16:colId xmlns:a16="http://schemas.microsoft.com/office/drawing/2014/main" val="1416294575"/>
                    </a:ext>
                  </a:extLst>
                </a:gridCol>
                <a:gridCol w="1189804">
                  <a:extLst>
                    <a:ext uri="{9D8B030D-6E8A-4147-A177-3AD203B41FA5}">
                      <a16:colId xmlns:a16="http://schemas.microsoft.com/office/drawing/2014/main" val="3213940770"/>
                    </a:ext>
                  </a:extLst>
                </a:gridCol>
                <a:gridCol w="1522100">
                  <a:extLst>
                    <a:ext uri="{9D8B030D-6E8A-4147-A177-3AD203B41FA5}">
                      <a16:colId xmlns:a16="http://schemas.microsoft.com/office/drawing/2014/main" val="23562753"/>
                    </a:ext>
                  </a:extLst>
                </a:gridCol>
                <a:gridCol w="1076158">
                  <a:extLst>
                    <a:ext uri="{9D8B030D-6E8A-4147-A177-3AD203B41FA5}">
                      <a16:colId xmlns:a16="http://schemas.microsoft.com/office/drawing/2014/main" val="7719939"/>
                    </a:ext>
                  </a:extLst>
                </a:gridCol>
              </a:tblGrid>
              <a:tr h="673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Ime i prezime sudionika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Naziv edukacije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Okvirni datum održavanja edukacije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Zemlja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Trajanje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402694"/>
                  </a:ext>
                </a:extLst>
              </a:tr>
              <a:tr h="874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1.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Kristina Gugić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Maša </a:t>
                      </a:r>
                      <a:r>
                        <a:rPr lang="hr-HR" sz="1800" dirty="0" err="1">
                          <a:effectLst/>
                        </a:rPr>
                        <a:t>Pešec</a:t>
                      </a:r>
                      <a:endParaRPr lang="hr-H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Mirna Pavić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Jelena Mesić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A European school for </a:t>
                      </a:r>
                      <a:r>
                        <a:rPr lang="hr-HR" sz="2000" dirty="0" err="1">
                          <a:effectLst/>
                        </a:rPr>
                        <a:t>all</a:t>
                      </a:r>
                      <a:r>
                        <a:rPr lang="hr-HR" sz="2000" dirty="0">
                          <a:effectLst/>
                        </a:rPr>
                        <a:t> children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16.5. 2022. - 21.5.2022.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Helsinki, </a:t>
                      </a:r>
                      <a:r>
                        <a:rPr lang="hr-HR" sz="2000" dirty="0" err="1">
                          <a:effectLst/>
                        </a:rPr>
                        <a:t>Finland</a:t>
                      </a:r>
                      <a:endParaRPr lang="hr-HR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6 dana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92113"/>
                  </a:ext>
                </a:extLst>
              </a:tr>
              <a:tr h="7567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2.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Gabrijela </a:t>
                      </a:r>
                      <a:r>
                        <a:rPr lang="hr-HR" sz="1800" dirty="0" err="1">
                          <a:effectLst/>
                        </a:rPr>
                        <a:t>Bićanić</a:t>
                      </a:r>
                      <a:endParaRPr lang="hr-H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Jelena Hodak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Jelena Mesić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 err="1">
                          <a:effectLst/>
                        </a:rPr>
                        <a:t>Outdoor</a:t>
                      </a:r>
                      <a:r>
                        <a:rPr lang="hr-HR" sz="2000" dirty="0">
                          <a:effectLst/>
                        </a:rPr>
                        <a:t> and nature - </a:t>
                      </a:r>
                      <a:r>
                        <a:rPr lang="hr-HR" sz="2000" dirty="0" err="1">
                          <a:effectLst/>
                        </a:rPr>
                        <a:t>based</a:t>
                      </a:r>
                      <a:r>
                        <a:rPr lang="hr-HR" sz="2000" dirty="0">
                          <a:effectLst/>
                        </a:rPr>
                        <a:t> </a:t>
                      </a:r>
                      <a:r>
                        <a:rPr lang="hr-HR" sz="2000" dirty="0" err="1">
                          <a:effectLst/>
                        </a:rPr>
                        <a:t>education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1.11.-5.11.2021.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 err="1">
                          <a:effectLst/>
                        </a:rPr>
                        <a:t>Tenerife</a:t>
                      </a:r>
                      <a:r>
                        <a:rPr lang="hr-HR" sz="2000" dirty="0">
                          <a:effectLst/>
                        </a:rPr>
                        <a:t>, Spain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5 dana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555732"/>
                  </a:ext>
                </a:extLst>
              </a:tr>
              <a:tr h="1337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3.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Suzana Budak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Katica Šarčević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Mirela Rimac Ešegović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 err="1">
                          <a:effectLst/>
                        </a:rPr>
                        <a:t>Enough</a:t>
                      </a:r>
                      <a:r>
                        <a:rPr lang="hr-HR" sz="2000" dirty="0">
                          <a:effectLst/>
                        </a:rPr>
                        <a:t> </a:t>
                      </a:r>
                      <a:r>
                        <a:rPr lang="hr-HR" sz="2000" dirty="0" err="1">
                          <a:effectLst/>
                        </a:rPr>
                        <a:t>Theory</a:t>
                      </a:r>
                      <a:r>
                        <a:rPr lang="hr-HR" sz="2000" dirty="0">
                          <a:effectLst/>
                        </a:rPr>
                        <a:t>, </a:t>
                      </a:r>
                      <a:r>
                        <a:rPr lang="hr-HR" sz="2000" dirty="0" err="1">
                          <a:effectLst/>
                        </a:rPr>
                        <a:t>Let’s</a:t>
                      </a:r>
                      <a:r>
                        <a:rPr lang="hr-HR" sz="2000" dirty="0">
                          <a:effectLst/>
                        </a:rPr>
                        <a:t> Play! </a:t>
                      </a:r>
                      <a:r>
                        <a:rPr lang="hr-HR" sz="2000" dirty="0" err="1">
                          <a:effectLst/>
                        </a:rPr>
                        <a:t>Fun</a:t>
                      </a:r>
                      <a:r>
                        <a:rPr lang="hr-HR" sz="2000" dirty="0">
                          <a:effectLst/>
                        </a:rPr>
                        <a:t> </a:t>
                      </a:r>
                      <a:r>
                        <a:rPr lang="hr-HR" sz="2000" dirty="0" err="1">
                          <a:effectLst/>
                        </a:rPr>
                        <a:t>Games</a:t>
                      </a:r>
                      <a:r>
                        <a:rPr lang="hr-HR" sz="2000" dirty="0">
                          <a:effectLst/>
                        </a:rPr>
                        <a:t> for </a:t>
                      </a:r>
                      <a:r>
                        <a:rPr lang="hr-HR" sz="2000" dirty="0" err="1">
                          <a:effectLst/>
                        </a:rPr>
                        <a:t>Developing</a:t>
                      </a:r>
                      <a:r>
                        <a:rPr lang="hr-HR" sz="2000" dirty="0">
                          <a:effectLst/>
                        </a:rPr>
                        <a:t> the </a:t>
                      </a:r>
                      <a:r>
                        <a:rPr lang="hr-HR" sz="2000" dirty="0" err="1">
                          <a:effectLst/>
                        </a:rPr>
                        <a:t>Whole</a:t>
                      </a:r>
                      <a:r>
                        <a:rPr lang="hr-HR" sz="2000" dirty="0">
                          <a:effectLst/>
                        </a:rPr>
                        <a:t> </a:t>
                      </a:r>
                      <a:r>
                        <a:rPr lang="hr-HR" sz="2000" dirty="0" err="1">
                          <a:effectLst/>
                        </a:rPr>
                        <a:t>Child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29.11.-4.12.2021.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 err="1">
                          <a:effectLst/>
                        </a:rPr>
                        <a:t>Tenerife</a:t>
                      </a:r>
                      <a:r>
                        <a:rPr lang="hr-HR" sz="2000" dirty="0">
                          <a:effectLst/>
                        </a:rPr>
                        <a:t>, Spain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6 dana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907912"/>
                  </a:ext>
                </a:extLst>
              </a:tr>
              <a:tr h="1467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</a:rPr>
                        <a:t>4.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33" marR="44433" marT="0" marB="0" anchor="ctr">
                    <a:solidFill>
                      <a:schemeClr val="accent1">
                        <a:lumMod val="75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Branka Gale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Lidija Jurić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Mirela Rimac Ešegović</a:t>
                      </a: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Empowering</a:t>
                      </a: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</a:t>
                      </a: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Multicultural</a:t>
                      </a: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Classrooms</a:t>
                      </a:r>
                      <a:endParaRPr lang="hr-H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25.04.2022.-06.05.2022.</a:t>
                      </a: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Santorini, </a:t>
                      </a:r>
                      <a:r>
                        <a:rPr lang="hr-HR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Greece</a:t>
                      </a:r>
                      <a:endParaRPr lang="hr-H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dana</a:t>
                      </a:r>
                    </a:p>
                  </a:txBody>
                  <a:tcPr marL="44433" marR="44433" marT="0" marB="0" anchor="ctr">
                    <a:solidFill>
                      <a:schemeClr val="accent2">
                        <a:lumMod val="20000"/>
                        <a:lumOff val="8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65548"/>
                  </a:ext>
                </a:extLst>
              </a:tr>
            </a:tbl>
          </a:graphicData>
        </a:graphic>
      </p:graphicFrame>
      <p:pic>
        <p:nvPicPr>
          <p:cNvPr id="5" name="Picture 6" descr="Stranica 2 – HURT">
            <a:extLst>
              <a:ext uri="{FF2B5EF4-FFF2-40B4-BE49-F238E27FC236}">
                <a16:creationId xmlns:a16="http://schemas.microsoft.com/office/drawing/2014/main" id="{F2429A4E-4037-4E7A-8243-CCE72A9CD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062" y="6347637"/>
            <a:ext cx="2391938" cy="51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1">
            <a:extLst>
              <a:ext uri="{FF2B5EF4-FFF2-40B4-BE49-F238E27FC236}">
                <a16:creationId xmlns:a16="http://schemas.microsoft.com/office/drawing/2014/main" id="{BFA10AA0-78DE-498D-87B2-46987041B3EB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6092456"/>
            <a:ext cx="2200940" cy="765544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AF05DFD-42DC-45B1-9A63-044A151886F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107" y="5479658"/>
            <a:ext cx="1382233" cy="1404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1854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243</Words>
  <Application>Microsoft Office PowerPoint</Application>
  <PresentationFormat>Prikaz na zaslonu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Mirela Rimac-Ešegović</dc:creator>
  <cp:lastModifiedBy>Mirela Rimac-Ešegović</cp:lastModifiedBy>
  <cp:revision>3</cp:revision>
  <dcterms:created xsi:type="dcterms:W3CDTF">2021-09-28T13:24:24Z</dcterms:created>
  <dcterms:modified xsi:type="dcterms:W3CDTF">2021-09-29T09:45:01Z</dcterms:modified>
</cp:coreProperties>
</file>