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4790" autoAdjust="0"/>
  </p:normalViewPr>
  <p:slideViewPr>
    <p:cSldViewPr>
      <p:cViewPr varScale="1">
        <p:scale>
          <a:sx n="74" d="100"/>
          <a:sy n="74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1B602-5DC6-461F-BC22-00F68818A03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F584-6E71-40F4-BF24-FD084FD2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F584-6E71-40F4-BF24-FD084FD27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F584-6E71-40F4-BF24-FD084FD27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F584-6E71-40F4-BF24-FD084FD27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F584-6E71-40F4-BF24-FD084FD27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7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B92386-D253-4544-A471-B3C20DAC639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7E4C5F5-0136-4710-8E90-F3A9F84A0A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914400"/>
            <a:ext cx="8153400" cy="55626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Zene</a:t>
            </a:r>
            <a:r>
              <a:rPr lang="en-US" sz="9600" dirty="0" smtClean="0"/>
              <a:t> </a:t>
            </a:r>
            <a:r>
              <a:rPr lang="en-US" sz="9600" dirty="0" err="1" smtClean="0"/>
              <a:t>na</a:t>
            </a:r>
            <a:r>
              <a:rPr lang="en-US" sz="9600" dirty="0" smtClean="0"/>
              <a:t> </a:t>
            </a:r>
            <a:r>
              <a:rPr lang="en-US" sz="9600" dirty="0" err="1" smtClean="0"/>
              <a:t>hrvatskim</a:t>
            </a:r>
            <a:r>
              <a:rPr lang="en-US" sz="9600" dirty="0" smtClean="0"/>
              <a:t> </a:t>
            </a:r>
            <a:r>
              <a:rPr lang="en-US" sz="9600" dirty="0" err="1" smtClean="0"/>
              <a:t>novcanicama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518" y="5867400"/>
            <a:ext cx="7829282" cy="685800"/>
          </a:xfrm>
        </p:spPr>
        <p:txBody>
          <a:bodyPr/>
          <a:lstStyle/>
          <a:p>
            <a:r>
              <a:rPr lang="en-US" sz="2400" b="1" dirty="0" smtClean="0"/>
              <a:t>Anja </a:t>
            </a:r>
            <a:r>
              <a:rPr lang="en-US" sz="2400" b="1" dirty="0" err="1" smtClean="0"/>
              <a:t>Kusic</a:t>
            </a:r>
            <a:r>
              <a:rPr lang="en-US" sz="2400" b="1" dirty="0" smtClean="0"/>
              <a:t>                     </a:t>
            </a:r>
            <a:r>
              <a:rPr lang="en-US" dirty="0" err="1" smtClean="0"/>
              <a:t>izvor:wikipedia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>
            <a:normAutofit/>
          </a:bodyPr>
          <a:lstStyle/>
          <a:p>
            <a:r>
              <a:rPr lang="en-US" b="1" dirty="0" smtClean="0"/>
              <a:t>Ivana </a:t>
            </a:r>
            <a:r>
              <a:rPr lang="en-US" b="1" dirty="0" err="1" smtClean="0"/>
              <a:t>Brlić</a:t>
            </a:r>
            <a:r>
              <a:rPr lang="en-US" b="1" dirty="0" smtClean="0"/>
              <a:t> </a:t>
            </a:r>
            <a:r>
              <a:rPr lang="en-US" b="1" dirty="0" err="1" smtClean="0"/>
              <a:t>Mažuranić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69" y="830172"/>
            <a:ext cx="868680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Rodena</a:t>
            </a:r>
            <a:r>
              <a:rPr lang="en-US" sz="2400" dirty="0" smtClean="0"/>
              <a:t> u </a:t>
            </a:r>
            <a:r>
              <a:rPr lang="en-US" sz="2400" dirty="0" err="1" smtClean="0"/>
              <a:t>Ogulinu</a:t>
            </a:r>
            <a:r>
              <a:rPr lang="en-US" sz="2400" dirty="0" smtClean="0"/>
              <a:t>, 18. </a:t>
            </a:r>
            <a:r>
              <a:rPr lang="en-US" sz="2400" dirty="0" err="1" smtClean="0"/>
              <a:t>travnja</a:t>
            </a:r>
            <a:r>
              <a:rPr lang="en-US" sz="2400" dirty="0" smtClean="0"/>
              <a:t> 1874.,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Zagrebu</a:t>
            </a:r>
            <a:r>
              <a:rPr lang="en-US" sz="2400" dirty="0" smtClean="0"/>
              <a:t>, 21. </a:t>
            </a:r>
            <a:r>
              <a:rPr lang="en-US" sz="2400" dirty="0" err="1" smtClean="0"/>
              <a:t>rujna</a:t>
            </a:r>
            <a:r>
              <a:rPr lang="en-US" sz="2400" dirty="0" smtClean="0"/>
              <a:t> 1938.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Nazvali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je „</a:t>
            </a:r>
            <a:r>
              <a:rPr lang="en-US" sz="2400" dirty="0" err="1" smtClean="0"/>
              <a:t>hrvatskim</a:t>
            </a:r>
            <a:r>
              <a:rPr lang="en-US" sz="2400" dirty="0" smtClean="0"/>
              <a:t> </a:t>
            </a:r>
            <a:r>
              <a:rPr lang="en-US" sz="2400" dirty="0" err="1" smtClean="0"/>
              <a:t>Andersenom</a:t>
            </a:r>
            <a:r>
              <a:rPr lang="en-US" sz="2400" dirty="0" smtClean="0"/>
              <a:t>“ </a:t>
            </a:r>
            <a:r>
              <a:rPr lang="en-US" sz="2400" dirty="0" err="1" smtClean="0"/>
              <a:t>jer</a:t>
            </a:r>
            <a:r>
              <a:rPr lang="en-US" sz="2400" dirty="0" smtClean="0"/>
              <a:t> se </a:t>
            </a:r>
            <a:r>
              <a:rPr lang="en-US" sz="2400" dirty="0" err="1" smtClean="0"/>
              <a:t>njezina</a:t>
            </a:r>
            <a:r>
              <a:rPr lang="en-US" sz="2400" dirty="0" smtClean="0"/>
              <a:t> </a:t>
            </a:r>
            <a:r>
              <a:rPr lang="en-US" sz="2400" dirty="0" err="1" smtClean="0"/>
              <a:t>djela</a:t>
            </a:r>
            <a:r>
              <a:rPr lang="en-US" sz="2400" dirty="0" smtClean="0"/>
              <a:t> </a:t>
            </a:r>
            <a:r>
              <a:rPr lang="en-US" sz="2400" dirty="0" err="1" smtClean="0"/>
              <a:t>smatraju</a:t>
            </a:r>
            <a:r>
              <a:rPr lang="en-US" sz="2400" dirty="0" smtClean="0"/>
              <a:t> </a:t>
            </a:r>
            <a:r>
              <a:rPr lang="en-US" sz="2400" dirty="0" err="1" smtClean="0"/>
              <a:t>najboljima</a:t>
            </a:r>
            <a:r>
              <a:rPr lang="en-US" sz="2400" dirty="0" smtClean="0"/>
              <a:t> u </a:t>
            </a:r>
            <a:r>
              <a:rPr lang="en-US" sz="2400" dirty="0" err="1" smtClean="0"/>
              <a:t>hrvatskoj</a:t>
            </a:r>
            <a:r>
              <a:rPr lang="en-US" sz="2400" dirty="0" smtClean="0"/>
              <a:t> </a:t>
            </a:r>
            <a:r>
              <a:rPr lang="en-US" sz="2400" dirty="0" err="1" smtClean="0"/>
              <a:t>dječjoj</a:t>
            </a:r>
            <a:r>
              <a:rPr lang="en-US" sz="2400" dirty="0" smtClean="0"/>
              <a:t> </a:t>
            </a:r>
            <a:r>
              <a:rPr lang="en-US" sz="2400" dirty="0" err="1" smtClean="0"/>
              <a:t>književnosti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Bila</a:t>
            </a:r>
            <a:r>
              <a:rPr lang="en-US" sz="2400" dirty="0" smtClean="0"/>
              <a:t> je </a:t>
            </a:r>
            <a:r>
              <a:rPr lang="en-US" sz="2400" dirty="0" err="1" smtClean="0"/>
              <a:t>prva</a:t>
            </a:r>
            <a:r>
              <a:rPr lang="en-US" sz="2400" dirty="0" smtClean="0"/>
              <a:t> </a:t>
            </a:r>
            <a:r>
              <a:rPr lang="en-US" sz="2400" dirty="0" err="1" smtClean="0"/>
              <a:t>žena</a:t>
            </a:r>
            <a:r>
              <a:rPr lang="en-US" sz="2400" dirty="0" smtClean="0"/>
              <a:t> </a:t>
            </a:r>
            <a:r>
              <a:rPr lang="en-US" sz="2400" dirty="0" err="1" smtClean="0"/>
              <a:t>članica</a:t>
            </a:r>
            <a:r>
              <a:rPr lang="en-US" sz="2400" dirty="0" smtClean="0"/>
              <a:t> </a:t>
            </a:r>
            <a:r>
              <a:rPr lang="en-US" sz="2400" dirty="0" err="1" smtClean="0"/>
              <a:t>Jugoslavenske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akademije</a:t>
            </a:r>
            <a:r>
              <a:rPr lang="en-US" sz="2400" dirty="0" smtClean="0"/>
              <a:t> </a:t>
            </a:r>
            <a:r>
              <a:rPr lang="en-US" sz="2400" dirty="0" err="1" smtClean="0"/>
              <a:t>znanosti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umjetnosti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Sest</a:t>
            </a:r>
            <a:r>
              <a:rPr lang="en-US" sz="2400" dirty="0" smtClean="0"/>
              <a:t> puta </a:t>
            </a:r>
            <a:r>
              <a:rPr lang="en-US" sz="2400" dirty="0" err="1" smtClean="0"/>
              <a:t>bila</a:t>
            </a:r>
            <a:r>
              <a:rPr lang="en-US" sz="2400" dirty="0" smtClean="0"/>
              <a:t> je </a:t>
            </a:r>
            <a:r>
              <a:rPr lang="en-US" sz="2400" dirty="0" err="1" smtClean="0"/>
              <a:t>predložena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Nobelovu</a:t>
            </a:r>
            <a:r>
              <a:rPr lang="en-US" sz="2400" dirty="0" smtClean="0"/>
              <a:t> </a:t>
            </a:r>
            <a:r>
              <a:rPr lang="en-US" sz="2400" dirty="0" err="1" smtClean="0"/>
              <a:t>nagradu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književnost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b="0" i="0" dirty="0" smtClean="0">
              <a:solidFill>
                <a:srgbClr val="202122"/>
              </a:solidFill>
              <a:effectLst/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3956086"/>
            <a:ext cx="5774286" cy="28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r="35223"/>
          <a:stretch/>
        </p:blipFill>
        <p:spPr bwMode="auto">
          <a:xfrm>
            <a:off x="6012707" y="4149159"/>
            <a:ext cx="1657735" cy="23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14400"/>
          </a:xfrm>
        </p:spPr>
        <p:txBody>
          <a:bodyPr/>
          <a:lstStyle/>
          <a:p>
            <a:r>
              <a:rPr lang="en-US" b="1" dirty="0" err="1"/>
              <a:t>Marija</a:t>
            </a:r>
            <a:r>
              <a:rPr lang="en-US" b="1" dirty="0"/>
              <a:t> </a:t>
            </a:r>
            <a:r>
              <a:rPr lang="en-US" b="1" dirty="0" err="1"/>
              <a:t>Jurić</a:t>
            </a:r>
            <a:r>
              <a:rPr lang="en-US" b="1" dirty="0"/>
              <a:t> </a:t>
            </a:r>
            <a:r>
              <a:rPr lang="en-US" b="1" dirty="0" err="1"/>
              <a:t>Zagorka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838200"/>
            <a:ext cx="9003325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Rodena</a:t>
            </a:r>
            <a:r>
              <a:rPr lang="en-US" sz="2400" dirty="0" smtClean="0"/>
              <a:t> u </a:t>
            </a:r>
            <a:r>
              <a:rPr lang="en-US" sz="2400" dirty="0" err="1" smtClean="0"/>
              <a:t>Vrbovcu</a:t>
            </a:r>
            <a:r>
              <a:rPr lang="en-US" sz="2400" dirty="0" smtClean="0"/>
              <a:t>, 2. </a:t>
            </a:r>
            <a:r>
              <a:rPr lang="en-US" sz="2400" dirty="0" err="1" smtClean="0"/>
              <a:t>ozujka</a:t>
            </a:r>
            <a:r>
              <a:rPr lang="en-US" sz="2400" dirty="0" smtClean="0"/>
              <a:t> 1873.,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Zagrebu</a:t>
            </a:r>
            <a:r>
              <a:rPr lang="en-US" sz="2400" dirty="0" smtClean="0"/>
              <a:t>, 2. </a:t>
            </a:r>
            <a:r>
              <a:rPr lang="en-US" sz="2400" dirty="0" err="1" smtClean="0"/>
              <a:t>ozujka</a:t>
            </a:r>
            <a:r>
              <a:rPr lang="en-US" sz="2400" dirty="0" smtClean="0"/>
              <a:t> 1957.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Bila je prva profesionalna novinarka i najčitanija hrvatska </a:t>
            </a:r>
            <a:r>
              <a:rPr lang="hr-HR" sz="2400" dirty="0" smtClean="0"/>
              <a:t>književnica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Borila</a:t>
            </a:r>
            <a:r>
              <a:rPr lang="en-US" sz="2400" dirty="0" smtClean="0"/>
              <a:t> se </a:t>
            </a:r>
            <a:r>
              <a:rPr lang="en-US" sz="2400" dirty="0" err="1" smtClean="0"/>
              <a:t>protiv</a:t>
            </a:r>
            <a:r>
              <a:rPr lang="en-US" sz="2400" dirty="0" smtClean="0"/>
              <a:t> </a:t>
            </a:r>
            <a:r>
              <a:rPr lang="en-US" sz="2400" dirty="0" err="1" smtClean="0"/>
              <a:t>drustvene</a:t>
            </a:r>
            <a:r>
              <a:rPr lang="en-US" sz="2400" dirty="0" smtClean="0"/>
              <a:t> </a:t>
            </a:r>
            <a:r>
              <a:rPr lang="en-US" sz="2400" dirty="0" err="1" smtClean="0"/>
              <a:t>diskriminacije</a:t>
            </a:r>
            <a:r>
              <a:rPr lang="en-US" sz="2400" dirty="0" smtClean="0"/>
              <a:t>, </a:t>
            </a:r>
            <a:r>
              <a:rPr lang="en-US" sz="2400" dirty="0" err="1" smtClean="0"/>
              <a:t>madarizacije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germanizacije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prava</a:t>
            </a:r>
            <a:r>
              <a:rPr lang="en-US" sz="2400" dirty="0" smtClean="0"/>
              <a:t> </a:t>
            </a:r>
            <a:r>
              <a:rPr lang="en-US" sz="2400" dirty="0" err="1" smtClean="0"/>
              <a:t>zena</a:t>
            </a:r>
            <a:r>
              <a:rPr lang="en-US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Pisala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romane</a:t>
            </a:r>
            <a:r>
              <a:rPr lang="en-US" sz="2400" dirty="0"/>
              <a:t> </a:t>
            </a:r>
            <a:r>
              <a:rPr lang="en-US" sz="2400" dirty="0" err="1"/>
              <a:t>namijenjene</a:t>
            </a:r>
            <a:r>
              <a:rPr lang="en-US" sz="2400" dirty="0"/>
              <a:t> </a:t>
            </a:r>
            <a:r>
              <a:rPr lang="en-US" sz="2400" dirty="0" err="1"/>
              <a:t>široj</a:t>
            </a:r>
            <a:r>
              <a:rPr lang="en-US" sz="2400" dirty="0"/>
              <a:t> </a:t>
            </a:r>
            <a:r>
              <a:rPr lang="en-US" sz="2400" dirty="0" err="1" smtClean="0"/>
              <a:t>publici</a:t>
            </a:r>
            <a:r>
              <a:rPr lang="en-US" sz="2400" dirty="0" smtClean="0"/>
              <a:t>: </a:t>
            </a:r>
            <a:r>
              <a:rPr lang="en-US" sz="2400" dirty="0" err="1" smtClean="0"/>
              <a:t>ljubavne</a:t>
            </a:r>
            <a:r>
              <a:rPr lang="en-US" sz="2400" dirty="0" smtClean="0"/>
              <a:t> </a:t>
            </a:r>
            <a:r>
              <a:rPr lang="en-US" sz="2400" dirty="0" err="1"/>
              <a:t>priče</a:t>
            </a:r>
            <a:r>
              <a:rPr lang="en-US" sz="2400" dirty="0"/>
              <a:t> s </a:t>
            </a:r>
            <a:r>
              <a:rPr lang="en-US" sz="2400" dirty="0" err="1"/>
              <a:t>elementima</a:t>
            </a:r>
            <a:r>
              <a:rPr lang="en-US" sz="2400" dirty="0"/>
              <a:t> </a:t>
            </a:r>
            <a:r>
              <a:rPr lang="en-US" sz="2400" dirty="0" err="1"/>
              <a:t>nacionalne</a:t>
            </a:r>
            <a:r>
              <a:rPr lang="en-US" sz="2400" dirty="0"/>
              <a:t> </a:t>
            </a:r>
            <a:r>
              <a:rPr lang="en-US" sz="2400" dirty="0" err="1" smtClean="0"/>
              <a:t>povijesti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4215684"/>
            <a:ext cx="5371429" cy="2628571"/>
            <a:chOff x="2667000" y="4267200"/>
            <a:chExt cx="5371429" cy="262857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67200"/>
              <a:ext cx="5371429" cy="262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77" r="11839" b="48601"/>
            <a:stretch/>
          </p:blipFill>
          <p:spPr bwMode="auto">
            <a:xfrm>
              <a:off x="5804069" y="4449570"/>
              <a:ext cx="1541723" cy="229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3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Vesna</a:t>
            </a:r>
            <a:r>
              <a:rPr lang="en-US" b="1" dirty="0" smtClean="0"/>
              <a:t> </a:t>
            </a:r>
            <a:r>
              <a:rPr lang="en-US" b="1" dirty="0" err="1" smtClean="0"/>
              <a:t>Parun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Rodena</a:t>
            </a:r>
            <a:r>
              <a:rPr lang="en-US" sz="2400" dirty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Zlarinu</a:t>
            </a:r>
            <a:r>
              <a:rPr lang="en-US" sz="2400" dirty="0" smtClean="0"/>
              <a:t>, 10. </a:t>
            </a:r>
            <a:r>
              <a:rPr lang="en-US" sz="2400" dirty="0" err="1" smtClean="0"/>
              <a:t>travnja</a:t>
            </a:r>
            <a:r>
              <a:rPr lang="en-US" sz="2400" dirty="0" smtClean="0"/>
              <a:t> 1922.,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Stubickim</a:t>
            </a:r>
            <a:r>
              <a:rPr lang="en-US" sz="2400" dirty="0" smtClean="0"/>
              <a:t> </a:t>
            </a:r>
            <a:r>
              <a:rPr lang="en-US" sz="2400" dirty="0" err="1" smtClean="0"/>
              <a:t>Toplicama</a:t>
            </a:r>
            <a:r>
              <a:rPr lang="en-US" sz="2400" dirty="0" smtClean="0"/>
              <a:t>, 25. </a:t>
            </a:r>
            <a:r>
              <a:rPr lang="en-US" sz="2400" dirty="0" err="1" smtClean="0"/>
              <a:t>listopada</a:t>
            </a:r>
            <a:r>
              <a:rPr lang="en-US" sz="2400" dirty="0" smtClean="0"/>
              <a:t> 2010.</a:t>
            </a:r>
          </a:p>
          <a:p>
            <a:r>
              <a:rPr lang="en-US" sz="2400" dirty="0" err="1" smtClean="0"/>
              <a:t>Smatramo</a:t>
            </a:r>
            <a:r>
              <a:rPr lang="en-US" sz="2400" dirty="0" smtClean="0"/>
              <a:t> je </a:t>
            </a:r>
            <a:r>
              <a:rPr lang="en-US" sz="2400" dirty="0" err="1" smtClean="0"/>
              <a:t>jednom</a:t>
            </a:r>
            <a:r>
              <a:rPr lang="en-US" sz="2400" dirty="0" smtClean="0"/>
              <a:t> od </a:t>
            </a:r>
            <a:r>
              <a:rPr lang="en-US" sz="2400" dirty="0" err="1" smtClean="0"/>
              <a:t>naših</a:t>
            </a:r>
            <a:r>
              <a:rPr lang="en-US" sz="2400" dirty="0" smtClean="0"/>
              <a:t> </a:t>
            </a:r>
            <a:r>
              <a:rPr lang="en-US" sz="2400" dirty="0" err="1" smtClean="0"/>
              <a:t>najvećih</a:t>
            </a:r>
            <a:r>
              <a:rPr lang="en-US" sz="2400" dirty="0" smtClean="0"/>
              <a:t> </a:t>
            </a:r>
            <a:r>
              <a:rPr lang="en-US" sz="2400" dirty="0" err="1" smtClean="0"/>
              <a:t>pjesnikinja</a:t>
            </a:r>
            <a:r>
              <a:rPr lang="en-US" sz="2400" dirty="0" smtClean="0"/>
              <a:t>, </a:t>
            </a:r>
            <a:r>
              <a:rPr lang="en-US" sz="2400" dirty="0" err="1" smtClean="0"/>
              <a:t>koja</a:t>
            </a:r>
            <a:r>
              <a:rPr lang="en-US" sz="2400" dirty="0" smtClean="0"/>
              <a:t> je </a:t>
            </a:r>
            <a:r>
              <a:rPr lang="en-US" sz="2400" dirty="0" err="1" smtClean="0"/>
              <a:t>svojom</a:t>
            </a:r>
            <a:r>
              <a:rPr lang="en-US" sz="2400" dirty="0" smtClean="0"/>
              <a:t> </a:t>
            </a:r>
            <a:r>
              <a:rPr lang="en-US" sz="2400" dirty="0" err="1" smtClean="0"/>
              <a:t>knjigom</a:t>
            </a:r>
            <a:r>
              <a:rPr lang="en-US" sz="2400" dirty="0" smtClean="0"/>
              <a:t> „</a:t>
            </a:r>
            <a:r>
              <a:rPr lang="en-US" sz="2400" dirty="0" err="1" smtClean="0"/>
              <a:t>Zore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vihori</a:t>
            </a:r>
            <a:r>
              <a:rPr lang="en-US" sz="2400" dirty="0" smtClean="0"/>
              <a:t>“ </a:t>
            </a:r>
            <a:r>
              <a:rPr lang="en-US" sz="2400" dirty="0" err="1" smtClean="0"/>
              <a:t>promijenila</a:t>
            </a:r>
            <a:r>
              <a:rPr lang="en-US" sz="2400" dirty="0" smtClean="0"/>
              <a:t> </a:t>
            </a:r>
            <a:r>
              <a:rPr lang="en-US" sz="2400" dirty="0" err="1" smtClean="0"/>
              <a:t>novije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hrvatsko</a:t>
            </a:r>
            <a:r>
              <a:rPr lang="en-US" sz="2400" dirty="0" smtClean="0"/>
              <a:t> </a:t>
            </a:r>
            <a:r>
              <a:rPr lang="en-US" sz="2400" dirty="0" err="1" smtClean="0"/>
              <a:t>pjesništvo</a:t>
            </a:r>
            <a:endParaRPr lang="en-US" sz="2400" dirty="0" smtClean="0"/>
          </a:p>
          <a:p>
            <a:r>
              <a:rPr lang="en-US" sz="2400" dirty="0" err="1" smtClean="0"/>
              <a:t>Objavljeno</a:t>
            </a:r>
            <a:r>
              <a:rPr lang="en-US" sz="2400" dirty="0" smtClean="0"/>
              <a:t> </a:t>
            </a:r>
            <a:r>
              <a:rPr lang="en-US" sz="2400" dirty="0" err="1" smtClean="0"/>
              <a:t>joj</a:t>
            </a:r>
            <a:r>
              <a:rPr lang="en-US" sz="2400" dirty="0" smtClean="0"/>
              <a:t> je </a:t>
            </a:r>
            <a:r>
              <a:rPr lang="en-US" sz="2400" dirty="0" err="1" smtClean="0"/>
              <a:t>preko</a:t>
            </a:r>
            <a:r>
              <a:rPr lang="en-US" sz="2400" dirty="0" smtClean="0"/>
              <a:t> 60 </a:t>
            </a:r>
            <a:r>
              <a:rPr lang="en-US" sz="2400" dirty="0" err="1" smtClean="0"/>
              <a:t>knjiga</a:t>
            </a:r>
            <a:r>
              <a:rPr lang="en-US" sz="2400" dirty="0" smtClean="0"/>
              <a:t> </a:t>
            </a:r>
            <a:r>
              <a:rPr lang="en-US" sz="2400" dirty="0" err="1" smtClean="0"/>
              <a:t>poezije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proze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uprizorena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četiri</a:t>
            </a:r>
            <a:r>
              <a:rPr lang="en-US" sz="2400" dirty="0" smtClean="0"/>
              <a:t> </a:t>
            </a:r>
            <a:r>
              <a:rPr lang="en-US" sz="2400" dirty="0" err="1" smtClean="0"/>
              <a:t>njezina</a:t>
            </a:r>
            <a:r>
              <a:rPr lang="en-US" sz="2400" dirty="0" smtClean="0"/>
              <a:t> </a:t>
            </a:r>
            <a:r>
              <a:rPr lang="en-US" sz="2400" dirty="0" err="1" smtClean="0"/>
              <a:t>dramska</a:t>
            </a:r>
            <a:r>
              <a:rPr lang="en-US" sz="2400" dirty="0" smtClean="0"/>
              <a:t> </a:t>
            </a:r>
            <a:r>
              <a:rPr lang="en-US" sz="2400" dirty="0" err="1" smtClean="0"/>
              <a:t>djela</a:t>
            </a:r>
            <a:r>
              <a:rPr lang="en-US" sz="2400" dirty="0" smtClean="0"/>
              <a:t>. </a:t>
            </a:r>
          </a:p>
          <a:p>
            <a:endParaRPr lang="en-US" dirty="0" smtClean="0"/>
          </a:p>
          <a:p>
            <a:endParaRPr lang="en-US" dirty="0">
              <a:solidFill>
                <a:srgbClr val="202122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4333" y="3785316"/>
            <a:ext cx="6266667" cy="3066666"/>
            <a:chOff x="1575346" y="4222775"/>
            <a:chExt cx="6266667" cy="306666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346" y="4222775"/>
              <a:ext cx="6266667" cy="306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47" y="4423213"/>
              <a:ext cx="1952381" cy="234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08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Zlata </a:t>
            </a:r>
            <a:r>
              <a:rPr lang="en-US" b="1" dirty="0" err="1"/>
              <a:t>Bartl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047" y="1258389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Rodena</a:t>
            </a:r>
            <a:r>
              <a:rPr lang="en-US" sz="2400" dirty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Travnika</a:t>
            </a:r>
            <a:r>
              <a:rPr lang="en-US" sz="2400" dirty="0" smtClean="0"/>
              <a:t> (</a:t>
            </a:r>
            <a:r>
              <a:rPr lang="en-US" sz="2400" dirty="0" err="1" smtClean="0"/>
              <a:t>BiH</a:t>
            </a:r>
            <a:r>
              <a:rPr lang="en-US" sz="2400" dirty="0" smtClean="0"/>
              <a:t>), 20. </a:t>
            </a:r>
            <a:r>
              <a:rPr lang="en-US" sz="2400" dirty="0" err="1" smtClean="0"/>
              <a:t>veljace</a:t>
            </a:r>
            <a:r>
              <a:rPr lang="en-US" sz="2400" dirty="0" smtClean="0"/>
              <a:t> 1920.,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Koprivnici</a:t>
            </a:r>
            <a:r>
              <a:rPr lang="en-US" sz="2400" dirty="0" smtClean="0"/>
              <a:t>, 30. </a:t>
            </a:r>
            <a:r>
              <a:rPr lang="en-US" sz="2400" dirty="0" err="1" smtClean="0"/>
              <a:t>srpnja</a:t>
            </a:r>
            <a:r>
              <a:rPr lang="en-US" sz="2400" dirty="0" smtClean="0"/>
              <a:t> 2008.</a:t>
            </a:r>
          </a:p>
          <a:p>
            <a:r>
              <a:rPr lang="en-US" sz="2400" dirty="0" err="1"/>
              <a:t>hrvatska</a:t>
            </a:r>
            <a:r>
              <a:rPr lang="en-US" sz="2400" dirty="0"/>
              <a:t> </a:t>
            </a:r>
            <a:r>
              <a:rPr lang="en-US" sz="2400" dirty="0" err="1"/>
              <a:t>stručnjakinja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prehrambenu</a:t>
            </a:r>
            <a:r>
              <a:rPr lang="en-US" sz="2400" dirty="0"/>
              <a:t> </a:t>
            </a:r>
            <a:r>
              <a:rPr lang="en-US" sz="2400" dirty="0" err="1" smtClean="0"/>
              <a:t>tehnologiju</a:t>
            </a:r>
            <a:endParaRPr lang="en-US" sz="2400" dirty="0" smtClean="0"/>
          </a:p>
          <a:p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znanstvenica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danas</a:t>
            </a:r>
            <a:r>
              <a:rPr lang="en-US" sz="2400" dirty="0"/>
              <a:t> </a:t>
            </a:r>
            <a:r>
              <a:rPr lang="en-US" sz="2400" dirty="0" err="1"/>
              <a:t>pamtimo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„</a:t>
            </a:r>
            <a:r>
              <a:rPr lang="en-US" sz="2400" dirty="0" err="1"/>
              <a:t>tetu</a:t>
            </a:r>
            <a:r>
              <a:rPr lang="en-US" sz="2400" dirty="0"/>
              <a:t> </a:t>
            </a:r>
            <a:r>
              <a:rPr lang="en-US" sz="2400" dirty="0" err="1" smtClean="0"/>
              <a:t>Vegetu</a:t>
            </a:r>
            <a:r>
              <a:rPr lang="en-US" sz="2400" dirty="0"/>
              <a:t>“, </a:t>
            </a:r>
            <a:r>
              <a:rPr lang="en-US" sz="2400" dirty="0" err="1"/>
              <a:t>izumiteljicu</a:t>
            </a:r>
            <a:r>
              <a:rPr lang="en-US" sz="2400" dirty="0"/>
              <a:t> </a:t>
            </a:r>
            <a:r>
              <a:rPr lang="en-US" sz="2400" dirty="0" err="1"/>
              <a:t>najpoznatijeg</a:t>
            </a:r>
            <a:r>
              <a:rPr lang="en-US" sz="2400" dirty="0"/>
              <a:t> </a:t>
            </a:r>
            <a:r>
              <a:rPr lang="en-US" sz="2400" dirty="0" err="1"/>
              <a:t>dodatka</a:t>
            </a:r>
            <a:r>
              <a:rPr lang="en-US" sz="2400" dirty="0"/>
              <a:t> </a:t>
            </a:r>
            <a:r>
              <a:rPr lang="en-US" sz="2400" dirty="0" err="1" smtClean="0"/>
              <a:t>jelima</a:t>
            </a:r>
            <a:endParaRPr lang="en-US" sz="2400" dirty="0" smtClean="0"/>
          </a:p>
          <a:p>
            <a:endParaRPr lang="en-US" dirty="0">
              <a:solidFill>
                <a:srgbClr val="202122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3717155"/>
            <a:ext cx="5979384" cy="2926080"/>
            <a:chOff x="1600200" y="3717155"/>
            <a:chExt cx="5979384" cy="292608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717155"/>
              <a:ext cx="5979384" cy="292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4" b="31195"/>
            <a:stretch/>
          </p:blipFill>
          <p:spPr bwMode="auto">
            <a:xfrm>
              <a:off x="5042256" y="3874067"/>
              <a:ext cx="1939601" cy="247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6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Katarina </a:t>
            </a:r>
            <a:r>
              <a:rPr lang="en-US" b="1" dirty="0" err="1"/>
              <a:t>Matanović</a:t>
            </a:r>
            <a:r>
              <a:rPr lang="en-US" b="1" dirty="0"/>
              <a:t> </a:t>
            </a:r>
            <a:r>
              <a:rPr lang="en-US" b="1" dirty="0" err="1"/>
              <a:t>Kulenović</a:t>
            </a:r>
            <a:r>
              <a:rPr lang="en-US" b="1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6522" y="1447800"/>
            <a:ext cx="8651631" cy="2432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Rodena</a:t>
            </a:r>
            <a:r>
              <a:rPr lang="en-US" sz="2400" dirty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Vuki</a:t>
            </a:r>
            <a:r>
              <a:rPr lang="en-US" sz="2400" dirty="0" smtClean="0"/>
              <a:t>, 18. </a:t>
            </a:r>
            <a:r>
              <a:rPr lang="en-US" sz="2400" dirty="0" err="1" smtClean="0"/>
              <a:t>ozujka</a:t>
            </a:r>
            <a:r>
              <a:rPr lang="en-US" sz="2400" dirty="0" smtClean="0"/>
              <a:t> 1913.,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Zagrebu</a:t>
            </a:r>
            <a:r>
              <a:rPr lang="en-US" sz="2400" dirty="0" smtClean="0"/>
              <a:t>, 24. </a:t>
            </a:r>
            <a:r>
              <a:rPr lang="en-US" sz="2400" dirty="0" err="1" smtClean="0"/>
              <a:t>travnja</a:t>
            </a:r>
            <a:r>
              <a:rPr lang="en-US" sz="2400" dirty="0" smtClean="0"/>
              <a:t> 2003.</a:t>
            </a:r>
          </a:p>
          <a:p>
            <a:r>
              <a:rPr lang="en-US" sz="2400" dirty="0" err="1" smtClean="0"/>
              <a:t>Bila</a:t>
            </a:r>
            <a:r>
              <a:rPr lang="en-US" sz="2400" dirty="0" smtClean="0"/>
              <a:t> je </a:t>
            </a:r>
            <a:r>
              <a:rPr lang="en-US" sz="2400" dirty="0" err="1" smtClean="0"/>
              <a:t>prva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hrvatska</a:t>
            </a:r>
            <a:r>
              <a:rPr lang="en-US" sz="2400" dirty="0" smtClean="0"/>
              <a:t> </a:t>
            </a:r>
            <a:r>
              <a:rPr lang="en-US" sz="2400" dirty="0" err="1"/>
              <a:t>pilotkinja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padobranka</a:t>
            </a:r>
            <a:endParaRPr lang="en-US" sz="2400" dirty="0" smtClean="0"/>
          </a:p>
          <a:p>
            <a:r>
              <a:rPr lang="en-US" sz="2400" dirty="0" err="1" smtClean="0"/>
              <a:t>Osniva</a:t>
            </a:r>
            <a:r>
              <a:rPr lang="en-US" sz="2400" dirty="0" smtClean="0"/>
              <a:t> </a:t>
            </a:r>
            <a:r>
              <a:rPr lang="en-US" sz="2400" dirty="0"/>
              <a:t>"</a:t>
            </a:r>
            <a:r>
              <a:rPr lang="en-US" sz="2400" dirty="0" err="1"/>
              <a:t>žensku</a:t>
            </a:r>
            <a:r>
              <a:rPr lang="en-US" sz="2400" dirty="0"/>
              <a:t> </a:t>
            </a:r>
            <a:r>
              <a:rPr lang="en-US" sz="2400" dirty="0" err="1"/>
              <a:t>sekciju</a:t>
            </a:r>
            <a:r>
              <a:rPr lang="en-US" sz="2400" dirty="0"/>
              <a:t>" </a:t>
            </a:r>
            <a:r>
              <a:rPr lang="en-US" sz="2400" dirty="0" err="1"/>
              <a:t>Aerokluba</a:t>
            </a:r>
            <a:r>
              <a:rPr lang="en-US" sz="2400" dirty="0"/>
              <a:t> </a:t>
            </a:r>
            <a:r>
              <a:rPr lang="en-US" sz="2400" dirty="0" smtClean="0"/>
              <a:t>Zagreb, a 1939</a:t>
            </a:r>
            <a:r>
              <a:rPr lang="en-US" sz="2400" dirty="0"/>
              <a:t>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organizira</a:t>
            </a:r>
            <a:r>
              <a:rPr lang="en-US" sz="2400" dirty="0"/>
              <a:t> </a:t>
            </a:r>
            <a:r>
              <a:rPr lang="en-US" sz="2400" dirty="0" err="1"/>
              <a:t>veliki</a:t>
            </a:r>
            <a:r>
              <a:rPr lang="en-US" sz="2400" dirty="0"/>
              <a:t> </a:t>
            </a:r>
            <a:r>
              <a:rPr lang="en-US" sz="2400" dirty="0" err="1"/>
              <a:t>ženski</a:t>
            </a:r>
            <a:r>
              <a:rPr lang="en-US" sz="2400" dirty="0"/>
              <a:t> </a:t>
            </a:r>
            <a:r>
              <a:rPr lang="en-US" sz="2400" dirty="0" err="1"/>
              <a:t>aeromiting</a:t>
            </a:r>
            <a:endParaRPr lang="en-US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52645" y="3581400"/>
            <a:ext cx="5979384" cy="2926080"/>
            <a:chOff x="1676400" y="3521370"/>
            <a:chExt cx="5979384" cy="292608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521370"/>
              <a:ext cx="5979384" cy="292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7" r="11547" b="51996"/>
            <a:stretch/>
          </p:blipFill>
          <p:spPr bwMode="auto">
            <a:xfrm>
              <a:off x="4833257" y="3690584"/>
              <a:ext cx="2116183" cy="2587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/>
              <a:t>Slava</a:t>
            </a:r>
            <a:r>
              <a:rPr lang="en-US" b="1" dirty="0"/>
              <a:t> </a:t>
            </a:r>
            <a:r>
              <a:rPr lang="en-US" b="1" dirty="0" err="1"/>
              <a:t>Raškaj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6522" y="1447800"/>
            <a:ext cx="8651631" cy="24321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Rodena</a:t>
            </a:r>
            <a:r>
              <a:rPr lang="en-US" sz="2400" dirty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Ozlju</a:t>
            </a:r>
            <a:r>
              <a:rPr lang="en-US" sz="2400" dirty="0" smtClean="0"/>
              <a:t>, 2. </a:t>
            </a:r>
            <a:r>
              <a:rPr lang="en-US" sz="2400" dirty="0" err="1" smtClean="0"/>
              <a:t>sijecnja</a:t>
            </a:r>
            <a:r>
              <a:rPr lang="en-US" sz="2400" dirty="0" smtClean="0"/>
              <a:t> 1877. 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Zagrebu</a:t>
            </a:r>
            <a:r>
              <a:rPr lang="en-US" sz="2400" dirty="0" smtClean="0"/>
              <a:t>, 29. </a:t>
            </a:r>
            <a:r>
              <a:rPr lang="en-US" sz="2400" dirty="0" err="1" smtClean="0"/>
              <a:t>ozujka</a:t>
            </a:r>
            <a:r>
              <a:rPr lang="en-US" sz="2400" dirty="0" smtClean="0"/>
              <a:t> 1906.</a:t>
            </a:r>
          </a:p>
          <a:p>
            <a:r>
              <a:rPr lang="vi-VN" sz="2400" dirty="0" smtClean="0"/>
              <a:t>jedna </a:t>
            </a:r>
            <a:r>
              <a:rPr lang="vi-VN" sz="2400" dirty="0"/>
              <a:t>od naših najvećih slikarica svih </a:t>
            </a:r>
            <a:r>
              <a:rPr lang="vi-VN" sz="2400" dirty="0" smtClean="0"/>
              <a:t>vremena</a:t>
            </a:r>
            <a:endParaRPr lang="en-US" sz="2400" dirty="0" smtClean="0"/>
          </a:p>
          <a:p>
            <a:r>
              <a:rPr lang="vi-VN" sz="2400" dirty="0" smtClean="0"/>
              <a:t>Rođena </a:t>
            </a:r>
            <a:r>
              <a:rPr lang="vi-VN" sz="2400" dirty="0"/>
              <a:t>je gluhonijema, a u njezino se doba to smatralo mentalnom bolešću te su takve osobe često bile zatvarane na psihijatrijske odjele.</a:t>
            </a:r>
            <a:endParaRPr lang="vi-VN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629199" y="3698635"/>
            <a:ext cx="5979384" cy="2926080"/>
            <a:chOff x="1629199" y="3698635"/>
            <a:chExt cx="5979384" cy="29260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99" y="3698635"/>
              <a:ext cx="5979384" cy="292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832" y="3753716"/>
              <a:ext cx="1944000" cy="274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9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/>
              <a:t>Lidija</a:t>
            </a:r>
            <a:r>
              <a:rPr lang="en-US" b="1" dirty="0"/>
              <a:t> Colombo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562" y="1252728"/>
            <a:ext cx="8651631" cy="2432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Rodena</a:t>
            </a:r>
            <a:r>
              <a:rPr lang="en-US" sz="2400" dirty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Drnisu</a:t>
            </a:r>
            <a:r>
              <a:rPr lang="en-US" sz="2400" dirty="0" smtClean="0"/>
              <a:t>, 28.  </a:t>
            </a:r>
            <a:r>
              <a:rPr lang="en-US" sz="2400" dirty="0" err="1" smtClean="0"/>
              <a:t>lipnja</a:t>
            </a:r>
            <a:r>
              <a:rPr lang="en-US" sz="2400" dirty="0" smtClean="0"/>
              <a:t> 1922. , a </a:t>
            </a:r>
            <a:r>
              <a:rPr lang="en-US" sz="2400" dirty="0" err="1" smtClean="0"/>
              <a:t>umrla</a:t>
            </a:r>
            <a:r>
              <a:rPr lang="en-US" sz="2400" dirty="0" smtClean="0"/>
              <a:t> je u </a:t>
            </a:r>
            <a:r>
              <a:rPr lang="en-US" sz="2400" dirty="0" err="1" smtClean="0"/>
              <a:t>Zagrebu</a:t>
            </a:r>
            <a:r>
              <a:rPr lang="en-US" sz="2400" dirty="0" smtClean="0"/>
              <a:t>, 2015. </a:t>
            </a:r>
          </a:p>
          <a:p>
            <a:r>
              <a:rPr lang="vi-VN" sz="2400" dirty="0"/>
              <a:t>Jedna od najvećih hrvatskih znanstvenica 20. </a:t>
            </a:r>
            <a:r>
              <a:rPr lang="vi-VN" sz="2400" dirty="0" smtClean="0"/>
              <a:t>stoljeća </a:t>
            </a:r>
            <a:endParaRPr lang="en-US" sz="2400" dirty="0" smtClean="0"/>
          </a:p>
          <a:p>
            <a:r>
              <a:rPr lang="vi-VN" sz="2400" dirty="0" smtClean="0"/>
              <a:t>diplomirala </a:t>
            </a:r>
            <a:r>
              <a:rPr lang="vi-VN" sz="2400" dirty="0"/>
              <a:t>matematiku i eksperimentalnu fiziku na Prirodoslovno-matematičkom fakultetu u Zagrebu, </a:t>
            </a:r>
            <a:r>
              <a:rPr lang="vi-VN" sz="2400" dirty="0" smtClean="0"/>
              <a:t>prva </a:t>
            </a:r>
            <a:r>
              <a:rPr lang="vi-VN" sz="2400" dirty="0"/>
              <a:t>žena u Hrvatskoj koja je doktorirala </a:t>
            </a:r>
            <a:r>
              <a:rPr lang="vi-VN" sz="2400" dirty="0" smtClean="0"/>
              <a:t>fiziku</a:t>
            </a:r>
            <a:endParaRPr lang="en-US" sz="2400" dirty="0"/>
          </a:p>
          <a:p>
            <a:r>
              <a:rPr lang="vi-VN" sz="2400" dirty="0" smtClean="0"/>
              <a:t>imala </a:t>
            </a:r>
            <a:r>
              <a:rPr lang="vi-VN" sz="2400" dirty="0"/>
              <a:t>je uspješnu karijeru za koju je bila više puta nagrađivana.</a:t>
            </a:r>
          </a:p>
          <a:p>
            <a:pPr marL="0" indent="0">
              <a:buNone/>
            </a:pPr>
            <a:endParaRPr lang="vi-VN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652645" y="3657600"/>
            <a:ext cx="5979384" cy="2926080"/>
            <a:chOff x="1652645" y="3657600"/>
            <a:chExt cx="5979384" cy="292608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645" y="3657600"/>
              <a:ext cx="5979384" cy="292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4" b="15637"/>
            <a:stretch/>
          </p:blipFill>
          <p:spPr bwMode="auto">
            <a:xfrm>
              <a:off x="4724400" y="3879994"/>
              <a:ext cx="2209013" cy="237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7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</TotalTime>
  <Words>365</Words>
  <Application>Microsoft Office PowerPoint</Application>
  <PresentationFormat>On-screen Show (4:3)</PresentationFormat>
  <Paragraphs>37</Paragraphs>
  <Slides>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Zene na hrvatskim novcanicama</vt:lpstr>
      <vt:lpstr>Ivana Brlić Mažuranić</vt:lpstr>
      <vt:lpstr>Marija Jurić Zagorka</vt:lpstr>
      <vt:lpstr>Vesna Parun</vt:lpstr>
      <vt:lpstr>Zlata Bartl</vt:lpstr>
      <vt:lpstr>Katarina Matanović Kulenović </vt:lpstr>
      <vt:lpstr>Slava Raškaj</vt:lpstr>
      <vt:lpstr>Lidija Colombo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Zene i novac</dc:title>
  <dc:creator>Hrvoje</dc:creator>
  <cp:lastModifiedBy>Hrvoje</cp:lastModifiedBy>
  <cp:revision>19</cp:revision>
  <dcterms:created xsi:type="dcterms:W3CDTF">2021-10-26T15:22:07Z</dcterms:created>
  <dcterms:modified xsi:type="dcterms:W3CDTF">2021-10-26T19:21:00Z</dcterms:modified>
</cp:coreProperties>
</file>