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65" r:id="rId2"/>
    <p:sldId id="256" r:id="rId3"/>
    <p:sldId id="267" r:id="rId4"/>
    <p:sldId id="268" r:id="rId5"/>
    <p:sldId id="269" r:id="rId6"/>
    <p:sldId id="270" r:id="rId7"/>
    <p:sldId id="271" r:id="rId8"/>
    <p:sldId id="266" r:id="rId9"/>
    <p:sldId id="261" r:id="rId10"/>
    <p:sldId id="260" r:id="rId11"/>
  </p:sldIdLst>
  <p:sldSz cx="6858000" cy="9906000" type="A4"/>
  <p:notesSz cx="6858000" cy="994568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6154" autoAdjust="0"/>
  </p:normalViewPr>
  <p:slideViewPr>
    <p:cSldViewPr snapToGrid="0">
      <p:cViewPr varScale="1">
        <p:scale>
          <a:sx n="57" d="100"/>
          <a:sy n="57" d="100"/>
        </p:scale>
        <p:origin x="2602" y="67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21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67BE7-5EBF-48A1-AEBC-ED3A4EFC3139}" type="datetimeFigureOut">
              <a:rPr lang="hr-HR" smtClean="0"/>
              <a:t>20.3.2022.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EBEE3-605F-4559-9DAE-D4AA528FCD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7683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F6CC-A748-4937-842B-AB71688CA31D}" type="datetimeFigureOut">
              <a:rPr lang="hr-HR" smtClean="0"/>
              <a:t>20.3.2022.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142B-112E-4562-BC46-E0562909E2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208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F6CC-A748-4937-842B-AB71688CA31D}" type="datetimeFigureOut">
              <a:rPr lang="hr-HR" smtClean="0"/>
              <a:t>20.3.2022.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142B-112E-4562-BC46-E0562909E2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561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F6CC-A748-4937-842B-AB71688CA31D}" type="datetimeFigureOut">
              <a:rPr lang="hr-HR" smtClean="0"/>
              <a:t>20.3.2022.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142B-112E-4562-BC46-E0562909E2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132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F6CC-A748-4937-842B-AB71688CA31D}" type="datetimeFigureOut">
              <a:rPr lang="hr-HR" smtClean="0"/>
              <a:t>20.3.2022.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142B-112E-4562-BC46-E0562909E2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5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F6CC-A748-4937-842B-AB71688CA31D}" type="datetimeFigureOut">
              <a:rPr lang="hr-HR" smtClean="0"/>
              <a:t>20.3.2022.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142B-112E-4562-BC46-E0562909E2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7673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F6CC-A748-4937-842B-AB71688CA31D}" type="datetimeFigureOut">
              <a:rPr lang="hr-HR" smtClean="0"/>
              <a:t>20.3.2022.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142B-112E-4562-BC46-E0562909E2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544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F6CC-A748-4937-842B-AB71688CA31D}" type="datetimeFigureOut">
              <a:rPr lang="hr-HR" smtClean="0"/>
              <a:t>20.3.2022.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142B-112E-4562-BC46-E0562909E2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609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F6CC-A748-4937-842B-AB71688CA31D}" type="datetimeFigureOut">
              <a:rPr lang="hr-HR" smtClean="0"/>
              <a:t>20.3.2022.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142B-112E-4562-BC46-E0562909E2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9871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F6CC-A748-4937-842B-AB71688CA31D}" type="datetimeFigureOut">
              <a:rPr lang="hr-HR" smtClean="0"/>
              <a:t>20.3.2022.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142B-112E-4562-BC46-E0562909E2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000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F6CC-A748-4937-842B-AB71688CA31D}" type="datetimeFigureOut">
              <a:rPr lang="hr-HR" smtClean="0"/>
              <a:t>20.3.2022.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142B-112E-4562-BC46-E0562909E2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191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F6CC-A748-4937-842B-AB71688CA31D}" type="datetimeFigureOut">
              <a:rPr lang="hr-HR" smtClean="0"/>
              <a:t>20.3.2022.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142B-112E-4562-BC46-E0562909E2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644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4F6CC-A748-4937-842B-AB71688CA31D}" type="datetimeFigureOut">
              <a:rPr lang="hr-HR" smtClean="0"/>
              <a:t>20.3.2022.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3142B-112E-4562-BC46-E0562909E2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858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5115749"/>
          </a:xfrm>
        </p:spPr>
        <p:txBody>
          <a:bodyPr>
            <a:noAutofit/>
          </a:bodyPr>
          <a:lstStyle/>
          <a:p>
            <a:pPr algn="ctr"/>
            <a:r>
              <a:rPr lang="hr-HR" sz="4400" dirty="0">
                <a:latin typeface="Arial Black" panose="020B0A04020102020204" pitchFamily="34" charset="0"/>
              </a:rPr>
              <a:t>Društvena igra</a:t>
            </a:r>
            <a:br>
              <a:rPr lang="hr-HR" sz="7200" dirty="0">
                <a:latin typeface="Arial Black" panose="020B0A04020102020204" pitchFamily="34" charset="0"/>
              </a:rPr>
            </a:br>
            <a:br>
              <a:rPr lang="hr-HR" sz="7200" dirty="0">
                <a:latin typeface="Arial Black" panose="020B0A04020102020204" pitchFamily="34" charset="0"/>
              </a:rPr>
            </a:br>
            <a:r>
              <a:rPr lang="hr-HR" sz="7200" dirty="0">
                <a:solidFill>
                  <a:srgbClr val="FF0000"/>
                </a:solidFill>
                <a:latin typeface="Arial Black" panose="020B0A04020102020204" pitchFamily="34" charset="0"/>
              </a:rPr>
              <a:t>U NAŠOJ KNJIŽNICI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1488" y="4937760"/>
            <a:ext cx="5915025" cy="3984520"/>
          </a:xfrm>
        </p:spPr>
        <p:txBody>
          <a:bodyPr>
            <a:normAutofit fontScale="92500" lnSpcReduction="20000"/>
          </a:bodyPr>
          <a:lstStyle/>
          <a:p>
            <a:endParaRPr lang="hr-HR" dirty="0"/>
          </a:p>
          <a:p>
            <a:pPr marL="0" indent="0" algn="ctr">
              <a:buNone/>
            </a:pPr>
            <a:endParaRPr lang="hr-HR" sz="6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hr-HR" sz="6000" dirty="0">
                <a:latin typeface="Arial Black" panose="020B0A04020102020204" pitchFamily="34" charset="0"/>
              </a:rPr>
              <a:t>kartice sa zadacima</a:t>
            </a:r>
          </a:p>
          <a:p>
            <a:pPr marL="0" indent="0" algn="ctr">
              <a:buNone/>
            </a:pPr>
            <a:endParaRPr lang="hr-HR" sz="6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hr-HR" sz="2800" dirty="0">
                <a:latin typeface="Arial Black" panose="020B0A04020102020204" pitchFamily="34" charset="0"/>
              </a:rPr>
              <a:t>(printati na papiru u boji koja je drugačija od boje kartica s abecedom)</a:t>
            </a:r>
          </a:p>
        </p:txBody>
      </p:sp>
    </p:spTree>
    <p:extLst>
      <p:ext uri="{BB962C8B-B14F-4D97-AF65-F5344CB8AC3E}">
        <p14:creationId xmlns:p14="http://schemas.microsoft.com/office/powerpoint/2010/main" val="1963628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2452550" y="372233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NJ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504553" y="2290027"/>
            <a:ext cx="24868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1200" dirty="0"/>
          </a:p>
        </p:txBody>
      </p:sp>
      <p:sp>
        <p:nvSpPr>
          <p:cNvPr id="23" name="Pravokutnik 22"/>
          <p:cNvSpPr/>
          <p:nvPr/>
        </p:nvSpPr>
        <p:spPr>
          <a:xfrm>
            <a:off x="2452550" y="1796637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R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4624250" y="372234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O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280850" y="1796636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P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4624250" y="1796637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S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444930" y="3221036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T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34" name="Pravokutnik 33"/>
          <p:cNvSpPr/>
          <p:nvPr/>
        </p:nvSpPr>
        <p:spPr>
          <a:xfrm>
            <a:off x="2444930" y="4710688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Z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39" name="Pravokutnik 38"/>
          <p:cNvSpPr/>
          <p:nvPr/>
        </p:nvSpPr>
        <p:spPr>
          <a:xfrm>
            <a:off x="4624250" y="3221040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U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42" name="Pravokutnik 41"/>
          <p:cNvSpPr/>
          <p:nvPr/>
        </p:nvSpPr>
        <p:spPr>
          <a:xfrm>
            <a:off x="4624250" y="4710688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Ž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43" name="Pravokutnik 42"/>
          <p:cNvSpPr/>
          <p:nvPr/>
        </p:nvSpPr>
        <p:spPr>
          <a:xfrm>
            <a:off x="265610" y="4710688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V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44" name="Pravokutnik 43"/>
          <p:cNvSpPr/>
          <p:nvPr/>
        </p:nvSpPr>
        <p:spPr>
          <a:xfrm>
            <a:off x="265610" y="3213257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Š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58" name="Pravokutnik 57"/>
          <p:cNvSpPr/>
          <p:nvPr/>
        </p:nvSpPr>
        <p:spPr>
          <a:xfrm>
            <a:off x="280850" y="380015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N</a:t>
            </a:r>
            <a:endParaRPr lang="hr-HR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36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365760" y="334248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>
                <a:solidFill>
                  <a:schemeClr val="tx1"/>
                </a:solidFill>
              </a:rPr>
              <a:t>KNJIŽNIČAR KAŽE STANI! MOLIM TE NEMOJ TRČATI. TVOJ ZADNJI POTEZ JE PONIŠTEN! VRATI SE POTEZ UNAZAD.</a:t>
            </a:r>
          </a:p>
        </p:txBody>
      </p:sp>
      <p:sp>
        <p:nvSpPr>
          <p:cNvPr id="9" name="Pravokutnik 8"/>
          <p:cNvSpPr/>
          <p:nvPr/>
        </p:nvSpPr>
        <p:spPr>
          <a:xfrm>
            <a:off x="365760" y="2204532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>
                <a:solidFill>
                  <a:schemeClr val="tx1"/>
                </a:solidFill>
              </a:rPr>
              <a:t>KNJIŽNIČAR KAŽE STANI! MOLIM TE NEMOJ TRČATI. TVOJ ZADNJI POTEZ JE PONIŠTEN! VRATI SE POTEZ UNAZAD.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3464923" y="334248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>
                <a:solidFill>
                  <a:schemeClr val="tx1"/>
                </a:solidFill>
              </a:rPr>
              <a:t>KNJIŽNIČAR KAŽE STANI! MOLIM TE NEMOJ TRČATI. TVOJ ZADNJI POTEZ JE PONIŠTEN! VRATI SE POTEZ UNAZAD.</a:t>
            </a:r>
          </a:p>
        </p:txBody>
      </p:sp>
      <p:sp>
        <p:nvSpPr>
          <p:cNvPr id="12" name="Pravokutnik 11"/>
          <p:cNvSpPr/>
          <p:nvPr/>
        </p:nvSpPr>
        <p:spPr>
          <a:xfrm>
            <a:off x="365760" y="4224675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PROČITAO </a:t>
            </a:r>
            <a:r>
              <a:rPr lang="hr-HR" sz="1600" dirty="0">
                <a:solidFill>
                  <a:prstClr val="black"/>
                </a:solidFill>
              </a:rPr>
              <a:t>SI SUPER KNJIGU.</a:t>
            </a:r>
          </a:p>
          <a:p>
            <a:pPr lvl="0"/>
            <a:r>
              <a:rPr lang="hr-HR" sz="1600" dirty="0">
                <a:solidFill>
                  <a:prstClr val="black"/>
                </a:solidFill>
              </a:rPr>
              <a:t>SRETAN SI. PONOVO BACAJ KOCKU.</a:t>
            </a:r>
          </a:p>
        </p:txBody>
      </p:sp>
      <p:sp>
        <p:nvSpPr>
          <p:cNvPr id="13" name="Pravokutnik 12"/>
          <p:cNvSpPr/>
          <p:nvPr/>
        </p:nvSpPr>
        <p:spPr>
          <a:xfrm>
            <a:off x="365760" y="7998517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VIČEŠ! VRATI SE OSAM KORAKA UNAZAD I MALO RAZMISLI O TOME SMIJE LI SE TO ILI NE.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3464923" y="2200597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 dirty="0">
                <a:solidFill>
                  <a:prstClr val="black"/>
                </a:solidFill>
              </a:rPr>
              <a:t>PROČITAO SI SUPER KNJIGU.</a:t>
            </a:r>
          </a:p>
          <a:p>
            <a:pPr lvl="0"/>
            <a:r>
              <a:rPr lang="hr-HR" sz="1600" dirty="0">
                <a:solidFill>
                  <a:prstClr val="black"/>
                </a:solidFill>
              </a:rPr>
              <a:t>SRETAN SI. PONOVO BACAJ KOCKU.</a:t>
            </a:r>
          </a:p>
        </p:txBody>
      </p:sp>
      <p:sp>
        <p:nvSpPr>
          <p:cNvPr id="18" name="Pravokutnik 17"/>
          <p:cNvSpPr/>
          <p:nvPr/>
        </p:nvSpPr>
        <p:spPr>
          <a:xfrm>
            <a:off x="3468188" y="6090178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VIČEŠ! VRATI SE OSAM KORAKA UNAZAD I MALO RAZMISLI O TOME SMIJE LI SE TO ILI NE.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3464923" y="7998517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VIČEŠ! VRATI SE OSAM KORAKA UNAZAD I MALO RAZMISLI O TOME SMIJE LI SE TO ILI NE.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3464923" y="4224675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PROČITAO SI SUPER KNJIGU.</a:t>
            </a:r>
          </a:p>
          <a:p>
            <a:pPr lvl="0"/>
            <a:r>
              <a:rPr lang="hr-HR" sz="1600">
                <a:solidFill>
                  <a:prstClr val="black"/>
                </a:solidFill>
              </a:rPr>
              <a:t>SRETAN SI. PONOVO BACAJ KOCKU.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365760" y="6090178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 dirty="0">
                <a:solidFill>
                  <a:prstClr val="black"/>
                </a:solidFill>
              </a:rPr>
              <a:t>PROČITAO SI SUPER KNJIGU.</a:t>
            </a:r>
          </a:p>
          <a:p>
            <a:pPr lvl="0"/>
            <a:r>
              <a:rPr lang="hr-HR" sz="1600" dirty="0">
                <a:solidFill>
                  <a:prstClr val="black"/>
                </a:solidFill>
              </a:rPr>
              <a:t>SRETAN SI. PONOVO BACAJ KOCKU.</a:t>
            </a:r>
          </a:p>
        </p:txBody>
      </p:sp>
    </p:spTree>
    <p:extLst>
      <p:ext uri="{BB962C8B-B14F-4D97-AF65-F5344CB8AC3E}">
        <p14:creationId xmlns:p14="http://schemas.microsoft.com/office/powerpoint/2010/main" val="494722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365760" y="334248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KNJIGU SI STAVIO NA PRAVO MJESTO NA POLICI. BRAVO! POMAKNI SE 7 POLJA PREMA NAPRIJED.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365760" y="2204532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KNJIGU SI STAVIO NA PRAVO MJESTO NA POLICI. BRAVO! POMAKNI SE 7 POLJA PREMA NAPRIJED.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3464923" y="334248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KNJIGU SI STAVIO NA PRAVO MJESTO NA POLICI. BRAVO! POMAKNI SE 7 POLJA PREMA NAPRIJED.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365760" y="4224675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STRPLJIVO ČEKAŠ U REDU DA POSUDIŠ SVOJU KNJIGU. BACAJ KOCKU JOŠ JEDANPUT.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365760" y="7998517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AJME, PO KNJIZI SI ŠARAO I POKIDAO SI JOJ STRANICE!  VRATI SE 6 KORAKA UNAZAD I PROPUSTI JEDNO BACANJE.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3464923" y="2200597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STRPLJIVO ČEKAŠ U REDU DA POSUDIŠ SVOJU KNJIGU. BACAJ KOCKU JOŠ JEDANPUT.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3468188" y="6090178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OSTAVIO SI ZGUŽVANE PAPIRIĆE ISPOD KLUPE. PAPIRI TREBAJU U KOŠ ZA SMEĆE. DOK ČISTIŠ PROPUSTIT ĆEŠ JEDNO BACANJE.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3464923" y="7998517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AJME, PO KNJIZI SI ŠARAO I POKIDAO SI JOJ STRANICE!  VRATI SE 6 KORAKA UNAZAD I PROPUSTI JEDNO BACANJE.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3464923" y="4224675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STRPLJIVO ČEKAŠ U REDU DA POSUDIŠ SVOJU KNJIGU. BACAJ KOCKU JOŠ JEDANPUT.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365760" y="6090178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OSTAVIO SI ZGUŽVANE PAPIRIĆE ISPOD KLUPE. PAPIRI TREBAJU U KOŠ ZA SMEĆE. DOK ČISTIŠ PROPUSTIT ĆEŠ JEDNO BACANJE.</a:t>
            </a:r>
            <a:endParaRPr lang="hr-HR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368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365760" y="334248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150">
                <a:solidFill>
                  <a:prstClr val="black"/>
                </a:solidFill>
              </a:rPr>
              <a:t>TRAŽIŠ KNJIGU NA POLICI. NAŠAO SI KNJIGU AUTORA ČIJE PREZIME POČINJE SLOVOM ___ (</a:t>
            </a:r>
            <a:r>
              <a:rPr lang="hr-HR" sz="1150" b="1">
                <a:solidFill>
                  <a:prstClr val="black"/>
                </a:solidFill>
              </a:rPr>
              <a:t>izvuci karticu abecede), </a:t>
            </a:r>
            <a:r>
              <a:rPr lang="hr-HR" sz="1150">
                <a:solidFill>
                  <a:prstClr val="black"/>
                </a:solidFill>
              </a:rPr>
              <a:t>A TI TRAŽIŠ AUTORA S PREZIMENOM KOJE POČINJE SLOVOM___(</a:t>
            </a:r>
            <a:r>
              <a:rPr lang="hr-HR" sz="1150" b="1">
                <a:solidFill>
                  <a:prstClr val="black"/>
                </a:solidFill>
              </a:rPr>
              <a:t>izvuci karticu abecede).</a:t>
            </a:r>
          </a:p>
          <a:p>
            <a:pPr lvl="0"/>
            <a:r>
              <a:rPr lang="hr-HR" sz="1150">
                <a:solidFill>
                  <a:prstClr val="black"/>
                </a:solidFill>
              </a:rPr>
              <a:t>TREBAŠ LI NAPRIJED ILI NAZAD? POMAKNI SE </a:t>
            </a:r>
            <a:r>
              <a:rPr lang="hr-HR" sz="1150" b="1">
                <a:solidFill>
                  <a:prstClr val="black"/>
                </a:solidFill>
              </a:rPr>
              <a:t>5 MJESTA </a:t>
            </a:r>
            <a:r>
              <a:rPr lang="hr-HR" sz="1150">
                <a:solidFill>
                  <a:prstClr val="black"/>
                </a:solidFill>
              </a:rPr>
              <a:t>U TOČNOM SMJERU.</a:t>
            </a:r>
            <a:endParaRPr lang="hr-HR" sz="1150" dirty="0">
              <a:solidFill>
                <a:prstClr val="black"/>
              </a:solidFill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365760" y="2204532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150">
                <a:solidFill>
                  <a:prstClr val="black"/>
                </a:solidFill>
              </a:rPr>
              <a:t>TRAŽIŠ KNJIGU NA POLICI. NAŠAO SI KNJIGU AUTORA ČIJE PREZIME POČINJE SLOVOM ___ (</a:t>
            </a:r>
            <a:r>
              <a:rPr lang="hr-HR" sz="1150" b="1">
                <a:solidFill>
                  <a:prstClr val="black"/>
                </a:solidFill>
              </a:rPr>
              <a:t>izvuci karticu abecede), </a:t>
            </a:r>
            <a:r>
              <a:rPr lang="hr-HR" sz="1150">
                <a:solidFill>
                  <a:prstClr val="black"/>
                </a:solidFill>
              </a:rPr>
              <a:t>A TI TRAŽIŠ AUTORA S PREZIMENOM KOJE POČINJE SLOVOM___(</a:t>
            </a:r>
            <a:r>
              <a:rPr lang="hr-HR" sz="1150" b="1">
                <a:solidFill>
                  <a:prstClr val="black"/>
                </a:solidFill>
              </a:rPr>
              <a:t>izvuci karticu abecede).</a:t>
            </a:r>
          </a:p>
          <a:p>
            <a:pPr lvl="0"/>
            <a:r>
              <a:rPr lang="hr-HR" sz="1150">
                <a:solidFill>
                  <a:prstClr val="black"/>
                </a:solidFill>
              </a:rPr>
              <a:t>TREBAŠ LI NAPRIJED ILI NAZAD? POMAKNI SE </a:t>
            </a:r>
            <a:r>
              <a:rPr lang="hr-HR" sz="1150" b="1">
                <a:solidFill>
                  <a:prstClr val="black"/>
                </a:solidFill>
              </a:rPr>
              <a:t>5 MJESTA </a:t>
            </a:r>
            <a:r>
              <a:rPr lang="hr-HR" sz="1150">
                <a:solidFill>
                  <a:prstClr val="black"/>
                </a:solidFill>
              </a:rPr>
              <a:t>U TOČNOM SMJERU.</a:t>
            </a:r>
            <a:endParaRPr lang="hr-HR" sz="1150" dirty="0">
              <a:solidFill>
                <a:prstClr val="black"/>
              </a:solidFill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3464923" y="334248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150">
                <a:solidFill>
                  <a:prstClr val="black"/>
                </a:solidFill>
              </a:rPr>
              <a:t>TRAŽIŠ KNJIGU NA POLICI. NAŠAO SI KNJIGU AUTORA ČIJE PREZIME POČINJE SLOVOM ___ (</a:t>
            </a:r>
            <a:r>
              <a:rPr lang="hr-HR" sz="1150" b="1">
                <a:solidFill>
                  <a:prstClr val="black"/>
                </a:solidFill>
              </a:rPr>
              <a:t>izvuci karticu abecede), </a:t>
            </a:r>
            <a:r>
              <a:rPr lang="hr-HR" sz="1150">
                <a:solidFill>
                  <a:prstClr val="black"/>
                </a:solidFill>
              </a:rPr>
              <a:t>A TI TRAŽIŠ AUTORA S PREZIMENOM KOJE POČINJE SLOVOM___(</a:t>
            </a:r>
            <a:r>
              <a:rPr lang="hr-HR" sz="1150" b="1">
                <a:solidFill>
                  <a:prstClr val="black"/>
                </a:solidFill>
              </a:rPr>
              <a:t>izvuci karticu abecede).</a:t>
            </a:r>
          </a:p>
          <a:p>
            <a:pPr lvl="0"/>
            <a:r>
              <a:rPr lang="hr-HR" sz="1150">
                <a:solidFill>
                  <a:prstClr val="black"/>
                </a:solidFill>
              </a:rPr>
              <a:t>TREBAŠ LI NAPRIJED ILI NAZAD? POMAKNI SE </a:t>
            </a:r>
            <a:r>
              <a:rPr lang="hr-HR" sz="1150" b="1">
                <a:solidFill>
                  <a:prstClr val="black"/>
                </a:solidFill>
              </a:rPr>
              <a:t>5 MJESTA </a:t>
            </a:r>
            <a:r>
              <a:rPr lang="hr-HR" sz="1150">
                <a:solidFill>
                  <a:prstClr val="black"/>
                </a:solidFill>
              </a:rPr>
              <a:t>U TOČNOM SMJERU.</a:t>
            </a:r>
            <a:endParaRPr lang="hr-HR" sz="1150" dirty="0">
              <a:solidFill>
                <a:prstClr val="black"/>
              </a:solidFill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365760" y="4224675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150">
                <a:solidFill>
                  <a:prstClr val="black"/>
                </a:solidFill>
              </a:rPr>
              <a:t>TRAŽIŠ KNJIGU NA POLICI. NAŠAO SI KNJIGU AUTORA ČIJE PREZIME POČINJE SLOVOM ___ (</a:t>
            </a:r>
            <a:r>
              <a:rPr lang="hr-HR" sz="1150" b="1">
                <a:solidFill>
                  <a:prstClr val="black"/>
                </a:solidFill>
              </a:rPr>
              <a:t>izvuci karticu abecede), </a:t>
            </a:r>
            <a:r>
              <a:rPr lang="hr-HR" sz="1150">
                <a:solidFill>
                  <a:prstClr val="black"/>
                </a:solidFill>
              </a:rPr>
              <a:t>A TI TRAŽIŠ AUTORA S PREZIMENOM KOJE POČINJE SLOVOM___(</a:t>
            </a:r>
            <a:r>
              <a:rPr lang="hr-HR" sz="1150" b="1">
                <a:solidFill>
                  <a:prstClr val="black"/>
                </a:solidFill>
              </a:rPr>
              <a:t>izvuci karticu abecede).</a:t>
            </a:r>
          </a:p>
          <a:p>
            <a:pPr lvl="0"/>
            <a:r>
              <a:rPr lang="hr-HR" sz="1150">
                <a:solidFill>
                  <a:prstClr val="black"/>
                </a:solidFill>
              </a:rPr>
              <a:t>TREBAŠ LI NAPRIJED ILI NAZAD? POMAKNI SE </a:t>
            </a:r>
            <a:r>
              <a:rPr lang="hr-HR" sz="1150" b="1">
                <a:solidFill>
                  <a:prstClr val="black"/>
                </a:solidFill>
              </a:rPr>
              <a:t>5 MJESTA </a:t>
            </a:r>
            <a:r>
              <a:rPr lang="hr-HR" sz="1150">
                <a:solidFill>
                  <a:prstClr val="black"/>
                </a:solidFill>
              </a:rPr>
              <a:t>U TOČNOM SMJERU.</a:t>
            </a:r>
            <a:endParaRPr lang="hr-HR" sz="1150" dirty="0">
              <a:solidFill>
                <a:prstClr val="black"/>
              </a:solidFill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365760" y="7998517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150">
                <a:solidFill>
                  <a:prstClr val="black"/>
                </a:solidFill>
              </a:rPr>
              <a:t>TRAŽIŠ KNJIGU NA POLICI. NAŠAO SI KNJIGU AUTORA ČIJE PREZIME POČINJE SLOVOM ___ (</a:t>
            </a:r>
            <a:r>
              <a:rPr lang="hr-HR" sz="1150" b="1">
                <a:solidFill>
                  <a:prstClr val="black"/>
                </a:solidFill>
              </a:rPr>
              <a:t>izvuci karticu abecede), </a:t>
            </a:r>
            <a:r>
              <a:rPr lang="hr-HR" sz="1150">
                <a:solidFill>
                  <a:prstClr val="black"/>
                </a:solidFill>
              </a:rPr>
              <a:t>A TI TRAŽIŠ AUTORA S PREZIMENOM KOJE POČINJE SLOVOM___(</a:t>
            </a:r>
            <a:r>
              <a:rPr lang="hr-HR" sz="1150" b="1">
                <a:solidFill>
                  <a:prstClr val="black"/>
                </a:solidFill>
              </a:rPr>
              <a:t>izvuci karticu abecede).</a:t>
            </a:r>
          </a:p>
          <a:p>
            <a:pPr lvl="0"/>
            <a:r>
              <a:rPr lang="hr-HR" sz="1150">
                <a:solidFill>
                  <a:prstClr val="black"/>
                </a:solidFill>
              </a:rPr>
              <a:t>TREBAŠ LI NAPRIJED ILI NAZAD? POMAKNI SE </a:t>
            </a:r>
            <a:r>
              <a:rPr lang="hr-HR" sz="1150" b="1">
                <a:solidFill>
                  <a:prstClr val="black"/>
                </a:solidFill>
              </a:rPr>
              <a:t>5 MJESTA </a:t>
            </a:r>
            <a:r>
              <a:rPr lang="hr-HR" sz="1150">
                <a:solidFill>
                  <a:prstClr val="black"/>
                </a:solidFill>
              </a:rPr>
              <a:t>U TOČNOM SMJERU.</a:t>
            </a:r>
            <a:endParaRPr lang="hr-HR" sz="1150" dirty="0">
              <a:solidFill>
                <a:prstClr val="black"/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3464923" y="2200597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150">
                <a:solidFill>
                  <a:prstClr val="black"/>
                </a:solidFill>
              </a:rPr>
              <a:t>TRAŽIŠ KNJIGU NA POLICI. NAŠAO SI KNJIGU AUTORA ČIJE PREZIME POČINJE SLOVOM ___ (</a:t>
            </a:r>
            <a:r>
              <a:rPr lang="hr-HR" sz="1150" b="1">
                <a:solidFill>
                  <a:prstClr val="black"/>
                </a:solidFill>
              </a:rPr>
              <a:t>izvuci karticu abecede), </a:t>
            </a:r>
            <a:r>
              <a:rPr lang="hr-HR" sz="1150">
                <a:solidFill>
                  <a:prstClr val="black"/>
                </a:solidFill>
              </a:rPr>
              <a:t>A TI TRAŽIŠ AUTORA S PREZIMENOM KOJE POČINJE SLOVOM___(</a:t>
            </a:r>
            <a:r>
              <a:rPr lang="hr-HR" sz="1150" b="1">
                <a:solidFill>
                  <a:prstClr val="black"/>
                </a:solidFill>
              </a:rPr>
              <a:t>izvuci karticu abecede).</a:t>
            </a:r>
          </a:p>
          <a:p>
            <a:pPr lvl="0"/>
            <a:r>
              <a:rPr lang="hr-HR" sz="1150">
                <a:solidFill>
                  <a:prstClr val="black"/>
                </a:solidFill>
              </a:rPr>
              <a:t>TREBAŠ LI NAPRIJED ILI NAZAD? POMAKNI SE </a:t>
            </a:r>
            <a:r>
              <a:rPr lang="hr-HR" sz="1150" b="1">
                <a:solidFill>
                  <a:prstClr val="black"/>
                </a:solidFill>
              </a:rPr>
              <a:t>5 MJESTA </a:t>
            </a:r>
            <a:r>
              <a:rPr lang="hr-HR" sz="1150">
                <a:solidFill>
                  <a:prstClr val="black"/>
                </a:solidFill>
              </a:rPr>
              <a:t>U TOČNOM SMJERU.</a:t>
            </a:r>
            <a:endParaRPr lang="hr-HR" sz="1150" dirty="0">
              <a:solidFill>
                <a:prstClr val="black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3468188" y="6090178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150">
                <a:solidFill>
                  <a:prstClr val="black"/>
                </a:solidFill>
              </a:rPr>
              <a:t>TRAŽIŠ KNJIGU NA POLICI. NAŠAO SI KNJIGU AUTORA ČIJE PREZIME POČINJE SLOVOM ___ (</a:t>
            </a:r>
            <a:r>
              <a:rPr lang="hr-HR" sz="1150" b="1">
                <a:solidFill>
                  <a:prstClr val="black"/>
                </a:solidFill>
              </a:rPr>
              <a:t>izvuci karticu abecede), </a:t>
            </a:r>
            <a:r>
              <a:rPr lang="hr-HR" sz="1150">
                <a:solidFill>
                  <a:prstClr val="black"/>
                </a:solidFill>
              </a:rPr>
              <a:t>A TI TRAŽIŠ AUTORA S PREZIMENOM KOJE POČINJE SLOVOM___(</a:t>
            </a:r>
            <a:r>
              <a:rPr lang="hr-HR" sz="1150" b="1">
                <a:solidFill>
                  <a:prstClr val="black"/>
                </a:solidFill>
              </a:rPr>
              <a:t>izvuci karticu abecede).</a:t>
            </a:r>
          </a:p>
          <a:p>
            <a:pPr lvl="0"/>
            <a:r>
              <a:rPr lang="hr-HR" sz="1150">
                <a:solidFill>
                  <a:prstClr val="black"/>
                </a:solidFill>
              </a:rPr>
              <a:t>TREBAŠ LI NAPRIJED ILI NAZAD? POMAKNI SE </a:t>
            </a:r>
            <a:r>
              <a:rPr lang="hr-HR" sz="1150" b="1">
                <a:solidFill>
                  <a:prstClr val="black"/>
                </a:solidFill>
              </a:rPr>
              <a:t>5 MJESTA </a:t>
            </a:r>
            <a:r>
              <a:rPr lang="hr-HR" sz="1150">
                <a:solidFill>
                  <a:prstClr val="black"/>
                </a:solidFill>
              </a:rPr>
              <a:t>U TOČNOM SMJERU.</a:t>
            </a:r>
            <a:endParaRPr lang="hr-HR" sz="1150" dirty="0">
              <a:solidFill>
                <a:prstClr val="black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3464923" y="7998517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150">
                <a:solidFill>
                  <a:prstClr val="black"/>
                </a:solidFill>
              </a:rPr>
              <a:t>TRAŽIŠ KNJIGU NA POLICI. NAŠAO SI KNJIGU AUTORA ČIJE PREZIME POČINJE SLOVOM ___ (</a:t>
            </a:r>
            <a:r>
              <a:rPr lang="hr-HR" sz="1150" b="1">
                <a:solidFill>
                  <a:prstClr val="black"/>
                </a:solidFill>
              </a:rPr>
              <a:t>izvuci karticu abecede), </a:t>
            </a:r>
            <a:r>
              <a:rPr lang="hr-HR" sz="1150">
                <a:solidFill>
                  <a:prstClr val="black"/>
                </a:solidFill>
              </a:rPr>
              <a:t>A TI TRAŽIŠ AUTORA S PREZIMENOM KOJE POČINJE SLOVOM___(</a:t>
            </a:r>
            <a:r>
              <a:rPr lang="hr-HR" sz="1150" b="1">
                <a:solidFill>
                  <a:prstClr val="black"/>
                </a:solidFill>
              </a:rPr>
              <a:t>izvuci karticu abecede).</a:t>
            </a:r>
          </a:p>
          <a:p>
            <a:pPr lvl="0"/>
            <a:r>
              <a:rPr lang="hr-HR" sz="1150">
                <a:solidFill>
                  <a:prstClr val="black"/>
                </a:solidFill>
              </a:rPr>
              <a:t>TREBAŠ LI NAPRIJED ILI NAZAD? POMAKNI SE </a:t>
            </a:r>
            <a:r>
              <a:rPr lang="hr-HR" sz="1150" b="1">
                <a:solidFill>
                  <a:prstClr val="black"/>
                </a:solidFill>
              </a:rPr>
              <a:t>5 MJESTA </a:t>
            </a:r>
            <a:r>
              <a:rPr lang="hr-HR" sz="1150">
                <a:solidFill>
                  <a:prstClr val="black"/>
                </a:solidFill>
              </a:rPr>
              <a:t>U TOČNOM SMJERU.</a:t>
            </a:r>
            <a:endParaRPr lang="hr-HR" sz="1150" dirty="0">
              <a:solidFill>
                <a:prstClr val="black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3464923" y="4224675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150">
                <a:solidFill>
                  <a:prstClr val="black"/>
                </a:solidFill>
              </a:rPr>
              <a:t>TRAŽIŠ KNJIGU NA POLICI. NAŠAO SI KNJIGU AUTORA ČIJE PREZIME POČINJE SLOVOM ___ (</a:t>
            </a:r>
            <a:r>
              <a:rPr lang="hr-HR" sz="1150" b="1">
                <a:solidFill>
                  <a:prstClr val="black"/>
                </a:solidFill>
              </a:rPr>
              <a:t>izvuci karticu abecede), </a:t>
            </a:r>
            <a:r>
              <a:rPr lang="hr-HR" sz="1150">
                <a:solidFill>
                  <a:prstClr val="black"/>
                </a:solidFill>
              </a:rPr>
              <a:t>A TI TRAŽIŠ AUTORA S PREZIMENOM KOJE POČINJE SLOVOM___(</a:t>
            </a:r>
            <a:r>
              <a:rPr lang="hr-HR" sz="1150" b="1">
                <a:solidFill>
                  <a:prstClr val="black"/>
                </a:solidFill>
              </a:rPr>
              <a:t>izvuci karticu abecede).</a:t>
            </a:r>
          </a:p>
          <a:p>
            <a:pPr lvl="0"/>
            <a:r>
              <a:rPr lang="hr-HR" sz="1150">
                <a:solidFill>
                  <a:prstClr val="black"/>
                </a:solidFill>
              </a:rPr>
              <a:t>TREBAŠ LI NAPRIJED ILI NAZAD? POMAKNI SE </a:t>
            </a:r>
            <a:r>
              <a:rPr lang="hr-HR" sz="1150" b="1">
                <a:solidFill>
                  <a:prstClr val="black"/>
                </a:solidFill>
              </a:rPr>
              <a:t>5 MJESTA </a:t>
            </a:r>
            <a:r>
              <a:rPr lang="hr-HR" sz="1150">
                <a:solidFill>
                  <a:prstClr val="black"/>
                </a:solidFill>
              </a:rPr>
              <a:t>U TOČNOM SMJERU.</a:t>
            </a:r>
            <a:endParaRPr lang="hr-HR" sz="1150" dirty="0">
              <a:solidFill>
                <a:prstClr val="black"/>
              </a:solidFill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365760" y="6090178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150">
                <a:solidFill>
                  <a:prstClr val="black"/>
                </a:solidFill>
              </a:rPr>
              <a:t>TRAŽIŠ KNJIGU NA POLICI. NAŠAO SI KNJIGU AUTORA ČIJE PREZIME POČINJE SLOVOM ___ (</a:t>
            </a:r>
            <a:r>
              <a:rPr lang="hr-HR" sz="1150" b="1">
                <a:solidFill>
                  <a:prstClr val="black"/>
                </a:solidFill>
              </a:rPr>
              <a:t>izvuci karticu abecede), </a:t>
            </a:r>
            <a:r>
              <a:rPr lang="hr-HR" sz="1150">
                <a:solidFill>
                  <a:prstClr val="black"/>
                </a:solidFill>
              </a:rPr>
              <a:t>A TI TRAŽIŠ AUTORA S PREZIMENOM KOJE POČINJE SLOVOM___(</a:t>
            </a:r>
            <a:r>
              <a:rPr lang="hr-HR" sz="1150" b="1">
                <a:solidFill>
                  <a:prstClr val="black"/>
                </a:solidFill>
              </a:rPr>
              <a:t>izvuci karticu abecede).</a:t>
            </a:r>
          </a:p>
          <a:p>
            <a:pPr lvl="0"/>
            <a:r>
              <a:rPr lang="hr-HR" sz="1150">
                <a:solidFill>
                  <a:prstClr val="black"/>
                </a:solidFill>
              </a:rPr>
              <a:t>TREBAŠ LI NAPRIJED ILI NAZAD? POMAKNI SE </a:t>
            </a:r>
            <a:r>
              <a:rPr lang="hr-HR" sz="1150" b="1">
                <a:solidFill>
                  <a:prstClr val="black"/>
                </a:solidFill>
              </a:rPr>
              <a:t>5 MJESTA </a:t>
            </a:r>
            <a:r>
              <a:rPr lang="hr-HR" sz="1150">
                <a:solidFill>
                  <a:prstClr val="black"/>
                </a:solidFill>
              </a:rPr>
              <a:t>U TOČNOM SMJERU.</a:t>
            </a:r>
            <a:endParaRPr lang="hr-HR" sz="11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933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365760" y="334248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150">
                <a:solidFill>
                  <a:prstClr val="black"/>
                </a:solidFill>
              </a:rPr>
              <a:t>TRAŽIŠ KNJIGU NA POLICI. NAŠAO SI KNJIGU AUTORA ČIJE PREZIME POČINJE SLOVOM ___ (</a:t>
            </a:r>
            <a:r>
              <a:rPr lang="hr-HR" sz="1150" b="1">
                <a:solidFill>
                  <a:prstClr val="black"/>
                </a:solidFill>
              </a:rPr>
              <a:t>izvuci karticu abecede), </a:t>
            </a:r>
            <a:r>
              <a:rPr lang="hr-HR" sz="1150">
                <a:solidFill>
                  <a:prstClr val="black"/>
                </a:solidFill>
              </a:rPr>
              <a:t>A TI TRAŽIŠ AUTORA S PREZIMENOM KOJE POČINJE SLOVOM___(</a:t>
            </a:r>
            <a:r>
              <a:rPr lang="hr-HR" sz="1150" b="1">
                <a:solidFill>
                  <a:prstClr val="black"/>
                </a:solidFill>
              </a:rPr>
              <a:t>izvuci karticu abecede).</a:t>
            </a:r>
          </a:p>
          <a:p>
            <a:pPr lvl="0"/>
            <a:r>
              <a:rPr lang="hr-HR" sz="1150">
                <a:solidFill>
                  <a:prstClr val="black"/>
                </a:solidFill>
              </a:rPr>
              <a:t>TREBAŠ LI NAPRIJED ILI NAZAD? POMAKNI SE </a:t>
            </a:r>
            <a:r>
              <a:rPr lang="hr-HR" sz="1150" b="1">
                <a:solidFill>
                  <a:prstClr val="black"/>
                </a:solidFill>
              </a:rPr>
              <a:t>5 MJESTA </a:t>
            </a:r>
            <a:r>
              <a:rPr lang="hr-HR" sz="1150">
                <a:solidFill>
                  <a:prstClr val="black"/>
                </a:solidFill>
              </a:rPr>
              <a:t>U TOČNOM SMJERU.</a:t>
            </a:r>
            <a:endParaRPr lang="hr-HR" sz="1150" dirty="0">
              <a:solidFill>
                <a:prstClr val="black"/>
              </a:solidFill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365760" y="2204532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150">
                <a:solidFill>
                  <a:prstClr val="black"/>
                </a:solidFill>
              </a:rPr>
              <a:t>TRAŽIŠ KNJIGU NA POLICI. NAŠAO SI KNJIGU AUTORA ČIJE PREZIME POČINJE SLOVOM ___ (</a:t>
            </a:r>
            <a:r>
              <a:rPr lang="hr-HR" sz="1150" b="1">
                <a:solidFill>
                  <a:prstClr val="black"/>
                </a:solidFill>
              </a:rPr>
              <a:t>izvuci karticu abecede), </a:t>
            </a:r>
            <a:r>
              <a:rPr lang="hr-HR" sz="1150">
                <a:solidFill>
                  <a:prstClr val="black"/>
                </a:solidFill>
              </a:rPr>
              <a:t>A TI TRAŽIŠ AUTORA S PREZIMENOM KOJE POČINJE SLOVOM___(</a:t>
            </a:r>
            <a:r>
              <a:rPr lang="hr-HR" sz="1150" b="1">
                <a:solidFill>
                  <a:prstClr val="black"/>
                </a:solidFill>
              </a:rPr>
              <a:t>izvuci karticu abecede).</a:t>
            </a:r>
          </a:p>
          <a:p>
            <a:pPr lvl="0"/>
            <a:r>
              <a:rPr lang="hr-HR" sz="1150">
                <a:solidFill>
                  <a:prstClr val="black"/>
                </a:solidFill>
              </a:rPr>
              <a:t>TREBAŠ LI NAPRIJED ILI NAZAD? POMAKNI SE </a:t>
            </a:r>
            <a:r>
              <a:rPr lang="hr-HR" sz="1150" b="1">
                <a:solidFill>
                  <a:prstClr val="black"/>
                </a:solidFill>
              </a:rPr>
              <a:t>5 MJESTA </a:t>
            </a:r>
            <a:r>
              <a:rPr lang="hr-HR" sz="1150">
                <a:solidFill>
                  <a:prstClr val="black"/>
                </a:solidFill>
              </a:rPr>
              <a:t>U TOČNOM SMJERU.</a:t>
            </a:r>
            <a:endParaRPr lang="hr-HR" sz="1150" dirty="0">
              <a:solidFill>
                <a:prstClr val="black"/>
              </a:solidFill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3464923" y="334248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150">
                <a:solidFill>
                  <a:prstClr val="black"/>
                </a:solidFill>
              </a:rPr>
              <a:t>TRAŽIŠ KNJIGU NA POLICI. NAŠAO SI KNJIGU AUTORA ČIJE PREZIME POČINJE SLOVOM ___ (</a:t>
            </a:r>
            <a:r>
              <a:rPr lang="hr-HR" sz="1150" b="1">
                <a:solidFill>
                  <a:prstClr val="black"/>
                </a:solidFill>
              </a:rPr>
              <a:t>izvuci karticu abecede), </a:t>
            </a:r>
            <a:r>
              <a:rPr lang="hr-HR" sz="1150">
                <a:solidFill>
                  <a:prstClr val="black"/>
                </a:solidFill>
              </a:rPr>
              <a:t>A TI TRAŽIŠ AUTORA S PREZIMENOM KOJE POČINJE SLOVOM___(</a:t>
            </a:r>
            <a:r>
              <a:rPr lang="hr-HR" sz="1150" b="1">
                <a:solidFill>
                  <a:prstClr val="black"/>
                </a:solidFill>
              </a:rPr>
              <a:t>izvuci karticu abecede).</a:t>
            </a:r>
          </a:p>
          <a:p>
            <a:pPr lvl="0"/>
            <a:r>
              <a:rPr lang="hr-HR" sz="1150">
                <a:solidFill>
                  <a:prstClr val="black"/>
                </a:solidFill>
              </a:rPr>
              <a:t>TREBAŠ LI NAPRIJED ILI NAZAD? POMAKNI SE </a:t>
            </a:r>
            <a:r>
              <a:rPr lang="hr-HR" sz="1150" b="1">
                <a:solidFill>
                  <a:prstClr val="black"/>
                </a:solidFill>
              </a:rPr>
              <a:t>5 MJESTA </a:t>
            </a:r>
            <a:r>
              <a:rPr lang="hr-HR" sz="1150">
                <a:solidFill>
                  <a:prstClr val="black"/>
                </a:solidFill>
              </a:rPr>
              <a:t>U TOČNOM SMJERU.</a:t>
            </a:r>
            <a:endParaRPr lang="hr-HR" sz="1150" dirty="0">
              <a:solidFill>
                <a:prstClr val="black"/>
              </a:solidFill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365760" y="4224675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NASTUPAŠ U KNJIŽNICI. SVI TE SLUŠAJU. BACI KOCKU JOŠ JEDNOM. TI SE POMIČEŠ NAPRIJED, A OSTALI IGRAČI NAZAD.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365760" y="7998517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DOBIO SI NAGRADU ZA NAJČITATELJA. U SLJEDEĆEM KRUGU TVOJ REZULTAT NA KOCKI ZA IGRANJE VRIJEDI DUPLO. NEMOJ TO ZABORAVITI.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3464923" y="2200597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150">
                <a:solidFill>
                  <a:prstClr val="black"/>
                </a:solidFill>
              </a:rPr>
              <a:t>TRAŽIŠ KNJIGU NA POLICI. NAŠAO SI KNJIGU AUTORA ČIJE PREZIME POČINJE SLOVOM ___ (</a:t>
            </a:r>
            <a:r>
              <a:rPr lang="hr-HR" sz="1150" b="1">
                <a:solidFill>
                  <a:prstClr val="black"/>
                </a:solidFill>
              </a:rPr>
              <a:t>izvuci karticu abecede), </a:t>
            </a:r>
            <a:r>
              <a:rPr lang="hr-HR" sz="1150">
                <a:solidFill>
                  <a:prstClr val="black"/>
                </a:solidFill>
              </a:rPr>
              <a:t>A TI TRAŽIŠ AUTORA S PREZIMENOM KOJE POČINJE SLOVOM___(</a:t>
            </a:r>
            <a:r>
              <a:rPr lang="hr-HR" sz="1150" b="1">
                <a:solidFill>
                  <a:prstClr val="black"/>
                </a:solidFill>
              </a:rPr>
              <a:t>izvuci karticu abecede).</a:t>
            </a:r>
          </a:p>
          <a:p>
            <a:pPr lvl="0"/>
            <a:r>
              <a:rPr lang="hr-HR" sz="1150">
                <a:solidFill>
                  <a:prstClr val="black"/>
                </a:solidFill>
              </a:rPr>
              <a:t>TREBAŠ LI NAPRIJED ILI NAZAD? POMAKNI SE </a:t>
            </a:r>
            <a:r>
              <a:rPr lang="hr-HR" sz="1150" b="1">
                <a:solidFill>
                  <a:prstClr val="black"/>
                </a:solidFill>
              </a:rPr>
              <a:t>5 MJESTA </a:t>
            </a:r>
            <a:r>
              <a:rPr lang="hr-HR" sz="1150">
                <a:solidFill>
                  <a:prstClr val="black"/>
                </a:solidFill>
              </a:rPr>
              <a:t>U TOČNOM SMJERU.</a:t>
            </a:r>
            <a:endParaRPr lang="hr-HR" sz="1150" dirty="0">
              <a:solidFill>
                <a:prstClr val="black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3468188" y="6090178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DOBIO SI NAGRADU ZA NAJČITATELJA. U SLJEDEĆEM KRUGU TVOJ REZULTAT NA KOCKI ZA IGRANJE VRIJEDI DUPLO. NEMOJ TO ZABORAVITI.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3464923" y="7998517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DOBIO SI NAGRADU ZA NAJČITATELJA. U SLJEDEĆEM KRUGU TVOJ REZULTAT NA KOCKI ZA IGRANJE VRIJEDI DUPLO. NEMOJ TO ZABORAVITI.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3464923" y="4224675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NASTUPAŠ U KNJIŽNICI. SVI TE SLUŠAJU. BACI KOCKU JOŠ JEDNOM. TI SE POMIČEŠ NAPRIJED, A OSTALI IGRAČI NAZAD.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365760" y="6090178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NASTUPAŠ U KNJIŽNICI. SVI TE SLUŠAJU. BACI KOCKU JOŠ JEDNOM. TI SE POMIČEŠ NAPRIJED, A OSTALI IGRAČI NAZAD.</a:t>
            </a:r>
            <a:endParaRPr lang="hr-HR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573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365760" y="334248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 dirty="0">
                <a:solidFill>
                  <a:prstClr val="black"/>
                </a:solidFill>
              </a:rPr>
              <a:t>NEMA GUŽVE I MOŽEŠ ODMAH POSUDITI KNJIGU!  DVA PUTA BACI KOCKU I POKUŠAJ DOBITI BROJ 1. AKO USPIJEŠ, IGRU NASTAVLJAŠ OD KNJIŽNIČAROVOG STOLA. </a:t>
            </a:r>
          </a:p>
        </p:txBody>
      </p:sp>
      <p:sp>
        <p:nvSpPr>
          <p:cNvPr id="9" name="Pravokutnik 8"/>
          <p:cNvSpPr/>
          <p:nvPr/>
        </p:nvSpPr>
        <p:spPr>
          <a:xfrm>
            <a:off x="365760" y="2204532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VRATIO SI POSUĐENU KNJIGU NA VRIJEME. ODLIČNO! POMAKNI SE NAPRIJED 4 POLJA.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3464923" y="334248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 dirty="0">
                <a:solidFill>
                  <a:prstClr val="black"/>
                </a:solidFill>
              </a:rPr>
              <a:t>NEMA GUŽVE I MOŽEŠ ODMAH POSUDITI KNJIGU!  DVA PUTA BACI KOCKU I POKUŠAJ DOBITI BROJ 1. </a:t>
            </a:r>
            <a:r>
              <a:rPr lang="hr-HR" sz="1600">
                <a:solidFill>
                  <a:prstClr val="black"/>
                </a:solidFill>
              </a:rPr>
              <a:t>AKO USPIJEŠ, IGRU NASTAVLJAŠ OD KNJIŽNIČAROVOG STOLA. 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365760" y="4224675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TRAŽIŠ KNJIGU NA POLICI </a:t>
            </a:r>
            <a:r>
              <a:rPr lang="hr-HR" sz="1600" b="1">
                <a:solidFill>
                  <a:prstClr val="black"/>
                </a:solidFill>
              </a:rPr>
              <a:t>O</a:t>
            </a:r>
            <a:r>
              <a:rPr lang="hr-HR" sz="1600">
                <a:solidFill>
                  <a:prstClr val="black"/>
                </a:solidFill>
              </a:rPr>
              <a:t>. DOĐI DO NJE I OD TAMO NASTAVI PUT PO KNJIŽNICI.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365760" y="7998517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TRAŽIŠ KNJIGU NA POLICI </a:t>
            </a:r>
            <a:r>
              <a:rPr lang="hr-HR" sz="1600" b="1">
                <a:solidFill>
                  <a:prstClr val="black"/>
                </a:solidFill>
              </a:rPr>
              <a:t>D</a:t>
            </a:r>
            <a:r>
              <a:rPr lang="hr-HR" sz="1600">
                <a:solidFill>
                  <a:prstClr val="black"/>
                </a:solidFill>
              </a:rPr>
              <a:t>. DOĐI DO NJE I OD TAMO NASTAVI PUT PO KNJIŽNICI.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3464923" y="2200597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VRATIO SI POSUĐENU KNJIGU NA VRIJEME. ODLIČNO! POMAKNI SE NAPRIJED 4 POLJA.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3468188" y="6090178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TRAŽIŠ KNJIGU NA POLICI </a:t>
            </a:r>
            <a:r>
              <a:rPr lang="hr-HR" sz="1600" b="1">
                <a:solidFill>
                  <a:prstClr val="black"/>
                </a:solidFill>
              </a:rPr>
              <a:t>M</a:t>
            </a:r>
            <a:r>
              <a:rPr lang="hr-HR" sz="1600">
                <a:solidFill>
                  <a:prstClr val="black"/>
                </a:solidFill>
              </a:rPr>
              <a:t>. DOĐI DO NJE I OD TAMO NASTAVI PUT PO KNJIŽNICI.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3464923" y="7998517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TRAŽIŠ KNJIGU NA POLICI </a:t>
            </a:r>
            <a:r>
              <a:rPr lang="hr-HR" sz="1600" b="1">
                <a:solidFill>
                  <a:prstClr val="black"/>
                </a:solidFill>
              </a:rPr>
              <a:t>D</a:t>
            </a:r>
            <a:r>
              <a:rPr lang="hr-HR" sz="1600">
                <a:solidFill>
                  <a:prstClr val="black"/>
                </a:solidFill>
              </a:rPr>
              <a:t>. DOĐI DO NJE I OD TAMO NASTAVI PUT PO KNJIŽNICI.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3464923" y="4224675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TRAŽIŠ KNJIGU NA POLICI </a:t>
            </a:r>
            <a:r>
              <a:rPr lang="hr-HR" sz="1600" b="1">
                <a:solidFill>
                  <a:prstClr val="black"/>
                </a:solidFill>
              </a:rPr>
              <a:t>O</a:t>
            </a:r>
            <a:r>
              <a:rPr lang="hr-HR" sz="1600">
                <a:solidFill>
                  <a:prstClr val="black"/>
                </a:solidFill>
              </a:rPr>
              <a:t>. DOĐI DO NJE I OD TAMO NASTAVI PUT PO KNJIŽNICI.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365760" y="6090178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TRAŽIŠ KNJIGU NA POLICI </a:t>
            </a:r>
            <a:r>
              <a:rPr lang="hr-HR" sz="1600" b="1">
                <a:solidFill>
                  <a:prstClr val="black"/>
                </a:solidFill>
              </a:rPr>
              <a:t>M</a:t>
            </a:r>
            <a:r>
              <a:rPr lang="hr-HR" sz="1600">
                <a:solidFill>
                  <a:prstClr val="black"/>
                </a:solidFill>
              </a:rPr>
              <a:t>. DOĐI DO NJE I OD TAMO NASTAVI PUT PO KNJIŽNICI.</a:t>
            </a:r>
            <a:endParaRPr lang="hr-HR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957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365760" y="334248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JOJ, GURAŠ SE U REDU. NALJUTIO SI DRUGE. SVAĐATE SE. PROPUSTI DVA BACANJA.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365760" y="2204532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POMAKNI SE DO NAJBLIŽE ŽUTE KNJIGE.</a:t>
            </a:r>
          </a:p>
          <a:p>
            <a:pPr lvl="0"/>
            <a:r>
              <a:rPr lang="hr-HR" sz="1600">
                <a:solidFill>
                  <a:prstClr val="black"/>
                </a:solidFill>
              </a:rPr>
              <a:t>(NAPRIJED ILI NAZAD)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3464923" y="334248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JOJ, GURAŠ SE U REDU. NALJUTIO SI DRUGE. SVAĐATE SE. PROPUSTI DVA BACANJA.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365760" y="4224675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POMAKNI SE DO NAJBLIŽE CRVENE KNJIGE.</a:t>
            </a:r>
          </a:p>
          <a:p>
            <a:pPr lvl="0"/>
            <a:r>
              <a:rPr lang="hr-HR" sz="1600">
                <a:solidFill>
                  <a:prstClr val="black"/>
                </a:solidFill>
              </a:rPr>
              <a:t>(NAPRIJED ILI NAZAD)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3464923" y="2200597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POMAKNI SE DO NAJBLIŽE ŽUTE KNJIGE.</a:t>
            </a:r>
          </a:p>
          <a:p>
            <a:pPr lvl="0"/>
            <a:r>
              <a:rPr lang="hr-HR" sz="1600">
                <a:solidFill>
                  <a:prstClr val="black"/>
                </a:solidFill>
              </a:rPr>
              <a:t>(NAPRIJED ILI NAZAD)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3468188" y="6090178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POMAKNI SE DO NAJBLIŽE PLAVE KNJIGE.</a:t>
            </a:r>
          </a:p>
          <a:p>
            <a:pPr lvl="0"/>
            <a:r>
              <a:rPr lang="hr-HR" sz="1600">
                <a:solidFill>
                  <a:prstClr val="black"/>
                </a:solidFill>
              </a:rPr>
              <a:t>(NAPRIJED ILI NAZAD)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3464923" y="4224675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POMAKNI SE DO NAJBLIŽE CRVENE KNJIGE.</a:t>
            </a:r>
          </a:p>
          <a:p>
            <a:pPr lvl="0"/>
            <a:r>
              <a:rPr lang="hr-HR" sz="1600">
                <a:solidFill>
                  <a:prstClr val="black"/>
                </a:solidFill>
              </a:rPr>
              <a:t>(NAPRIJED ILI NAZAD)</a:t>
            </a:r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365760" y="6090178"/>
            <a:ext cx="2769326" cy="161979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1600">
                <a:solidFill>
                  <a:prstClr val="black"/>
                </a:solidFill>
              </a:rPr>
              <a:t>POMAKNI SE DO NAJBLIŽE PLAVE KNJIGE.</a:t>
            </a:r>
          </a:p>
          <a:p>
            <a:pPr lvl="0"/>
            <a:r>
              <a:rPr lang="hr-HR" sz="1600">
                <a:solidFill>
                  <a:prstClr val="black"/>
                </a:solidFill>
              </a:rPr>
              <a:t>(NAPRIJED ILI NAZAD)</a:t>
            </a:r>
            <a:endParaRPr lang="hr-HR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068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5115749"/>
          </a:xfrm>
        </p:spPr>
        <p:txBody>
          <a:bodyPr>
            <a:noAutofit/>
          </a:bodyPr>
          <a:lstStyle/>
          <a:p>
            <a:pPr algn="ctr"/>
            <a:r>
              <a:rPr lang="hr-HR" sz="4400" dirty="0">
                <a:latin typeface="Arial Black" panose="020B0A04020102020204" pitchFamily="34" charset="0"/>
              </a:rPr>
              <a:t>Društvena igra</a:t>
            </a:r>
            <a:br>
              <a:rPr lang="hr-HR" sz="7200" dirty="0">
                <a:latin typeface="Arial Black" panose="020B0A04020102020204" pitchFamily="34" charset="0"/>
              </a:rPr>
            </a:br>
            <a:br>
              <a:rPr lang="hr-HR" sz="7200" dirty="0">
                <a:latin typeface="Arial Black" panose="020B0A04020102020204" pitchFamily="34" charset="0"/>
              </a:rPr>
            </a:br>
            <a:r>
              <a:rPr lang="hr-HR" sz="7200" dirty="0">
                <a:solidFill>
                  <a:srgbClr val="FF0000"/>
                </a:solidFill>
                <a:latin typeface="Arial Black" panose="020B0A04020102020204" pitchFamily="34" charset="0"/>
              </a:rPr>
              <a:t>U NAŠOJ KNJIŽNICI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1488" y="4937760"/>
            <a:ext cx="5915025" cy="3984520"/>
          </a:xfrm>
        </p:spPr>
        <p:txBody>
          <a:bodyPr>
            <a:normAutofit fontScale="92500" lnSpcReduction="20000"/>
          </a:bodyPr>
          <a:lstStyle/>
          <a:p>
            <a:endParaRPr lang="hr-HR" dirty="0"/>
          </a:p>
          <a:p>
            <a:pPr marL="0" indent="0" algn="ctr">
              <a:buNone/>
            </a:pPr>
            <a:endParaRPr lang="hr-HR" sz="6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hr-HR" sz="6000" dirty="0">
                <a:latin typeface="Arial Black" panose="020B0A04020102020204" pitchFamily="34" charset="0"/>
              </a:rPr>
              <a:t>kartice s abecedom</a:t>
            </a:r>
          </a:p>
          <a:p>
            <a:pPr marL="0" indent="0" algn="ctr">
              <a:buNone/>
            </a:pPr>
            <a:endParaRPr lang="hr-HR" sz="6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hr-HR" sz="2800" dirty="0">
                <a:latin typeface="Arial Black" panose="020B0A04020102020204" pitchFamily="34" charset="0"/>
              </a:rPr>
              <a:t>(printati na papiru u boji koja je drugačija od boje kartica sa zadacima)</a:t>
            </a:r>
          </a:p>
        </p:txBody>
      </p:sp>
    </p:spTree>
    <p:extLst>
      <p:ext uri="{BB962C8B-B14F-4D97-AF65-F5344CB8AC3E}">
        <p14:creationId xmlns:p14="http://schemas.microsoft.com/office/powerpoint/2010/main" val="1421448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250370" y="392415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A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504553" y="2290027"/>
            <a:ext cx="24868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1200" dirty="0"/>
          </a:p>
        </p:txBody>
      </p:sp>
      <p:sp>
        <p:nvSpPr>
          <p:cNvPr id="23" name="Pravokutnik 22"/>
          <p:cNvSpPr/>
          <p:nvPr/>
        </p:nvSpPr>
        <p:spPr>
          <a:xfrm>
            <a:off x="250370" y="1796637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Č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2444930" y="382146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B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4624250" y="389093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C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2449285" y="1796637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Ć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50370" y="3221040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DŽ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34" name="Pravokutnik 33"/>
          <p:cNvSpPr/>
          <p:nvPr/>
        </p:nvSpPr>
        <p:spPr>
          <a:xfrm>
            <a:off x="250370" y="4689001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F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35" name="Pravokutnik 34"/>
          <p:cNvSpPr/>
          <p:nvPr/>
        </p:nvSpPr>
        <p:spPr>
          <a:xfrm>
            <a:off x="232952" y="6193006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I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36" name="Pravokutnik 35"/>
          <p:cNvSpPr/>
          <p:nvPr/>
        </p:nvSpPr>
        <p:spPr>
          <a:xfrm>
            <a:off x="241661" y="7666380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L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37" name="Pravokutnik 36"/>
          <p:cNvSpPr/>
          <p:nvPr/>
        </p:nvSpPr>
        <p:spPr>
          <a:xfrm>
            <a:off x="2452550" y="6185131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J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38" name="Pravokutnik 37"/>
          <p:cNvSpPr/>
          <p:nvPr/>
        </p:nvSpPr>
        <p:spPr>
          <a:xfrm>
            <a:off x="2467517" y="4703881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G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39" name="Pravokutnik 38"/>
          <p:cNvSpPr/>
          <p:nvPr/>
        </p:nvSpPr>
        <p:spPr>
          <a:xfrm>
            <a:off x="2444930" y="3242804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Đ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41" name="Pravokutnik 40"/>
          <p:cNvSpPr/>
          <p:nvPr/>
        </p:nvSpPr>
        <p:spPr>
          <a:xfrm>
            <a:off x="4624250" y="6195393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K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42" name="Pravokutnik 41"/>
          <p:cNvSpPr/>
          <p:nvPr/>
        </p:nvSpPr>
        <p:spPr>
          <a:xfrm>
            <a:off x="4624250" y="4710688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H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43" name="Pravokutnik 42"/>
          <p:cNvSpPr/>
          <p:nvPr/>
        </p:nvSpPr>
        <p:spPr>
          <a:xfrm>
            <a:off x="4624250" y="3254777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E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44" name="Pravokutnik 43"/>
          <p:cNvSpPr/>
          <p:nvPr/>
        </p:nvSpPr>
        <p:spPr>
          <a:xfrm>
            <a:off x="4624250" y="1798866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D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59" name="Pravokutnik 58"/>
          <p:cNvSpPr/>
          <p:nvPr/>
        </p:nvSpPr>
        <p:spPr>
          <a:xfrm>
            <a:off x="2467517" y="7646208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LJ</a:t>
            </a:r>
            <a:endParaRPr lang="hr-HR" sz="2800" b="1" dirty="0">
              <a:solidFill>
                <a:prstClr val="black"/>
              </a:solidFill>
            </a:endParaRPr>
          </a:p>
        </p:txBody>
      </p:sp>
      <p:sp>
        <p:nvSpPr>
          <p:cNvPr id="60" name="Pravokutnik 59"/>
          <p:cNvSpPr/>
          <p:nvPr/>
        </p:nvSpPr>
        <p:spPr>
          <a:xfrm>
            <a:off x="4624250" y="7646207"/>
            <a:ext cx="1972492" cy="126377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2800" b="1">
                <a:solidFill>
                  <a:prstClr val="black"/>
                </a:solidFill>
              </a:rPr>
              <a:t>M</a:t>
            </a:r>
            <a:endParaRPr lang="hr-HR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880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1926</TotalTime>
  <Words>1514</Words>
  <Application>Microsoft Office PowerPoint</Application>
  <PresentationFormat>A4 (210x297 mm)</PresentationFormat>
  <Paragraphs>124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Tema sustava Office</vt:lpstr>
      <vt:lpstr>Društvena igra  U NAŠOJ KNJIŽNICI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Društvena igra  U NAŠOJ KNJIŽNICI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noname</dc:creator>
  <cp:lastModifiedBy>Marija</cp:lastModifiedBy>
  <cp:revision>77</cp:revision>
  <cp:lastPrinted>2022-03-02T10:27:47Z</cp:lastPrinted>
  <dcterms:created xsi:type="dcterms:W3CDTF">2021-11-29T10:13:17Z</dcterms:created>
  <dcterms:modified xsi:type="dcterms:W3CDTF">2022-03-20T16:15:17Z</dcterms:modified>
</cp:coreProperties>
</file>